
<file path=[Content_Types].xml><?xml version="1.0" encoding="utf-8"?>
<Types xmlns="http://schemas.openxmlformats.org/package/2006/content-types">
  <Default Extension="xml" ContentType="application/xml"/>
  <Default Extension="png" ContentType="image/png"/>
  <Default Extension="wdp" ContentType="image/vnd.ms-photo"/>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98" r:id="rId1"/>
  </p:sldMasterIdLst>
  <p:sldIdLst>
    <p:sldId id="256" r:id="rId2"/>
    <p:sldId id="257" r:id="rId3"/>
    <p:sldId id="258" r:id="rId4"/>
    <p:sldId id="259" r:id="rId5"/>
    <p:sldId id="260" r:id="rId6"/>
    <p:sldId id="261" r:id="rId7"/>
    <p:sldId id="262" r:id="rId8"/>
    <p:sldId id="267" r:id="rId9"/>
    <p:sldId id="263" r:id="rId10"/>
    <p:sldId id="266" r:id="rId11"/>
    <p:sldId id="264" r:id="rId12"/>
    <p:sldId id="265"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C546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08"/>
    <p:restoredTop sz="94712"/>
  </p:normalViewPr>
  <p:slideViewPr>
    <p:cSldViewPr snapToGrid="0" snapToObjects="1">
      <p:cViewPr>
        <p:scale>
          <a:sx n="76" d="100"/>
          <a:sy n="76" d="100"/>
        </p:scale>
        <p:origin x="1424" y="7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presProps" Target="presProps.xml"/><Relationship Id="rId15" Type="http://schemas.openxmlformats.org/officeDocument/2006/relationships/viewProps" Target="viewProps.xml"/><Relationship Id="rId16" Type="http://schemas.openxmlformats.org/officeDocument/2006/relationships/theme" Target="theme/theme1.xml"/><Relationship Id="rId17"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12" name="Freeform 6" title="Page Number Shape"/>
          <p:cNvSpPr/>
          <p:nvPr/>
        </p:nvSpPr>
        <p:spPr bwMode="auto">
          <a:xfrm>
            <a:off x="11784011" y="118920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2"/>
          </a:solidFill>
          <a:ln w="0">
            <a:noFill/>
            <a:prstDash val="solid"/>
            <a:round/>
            <a:headEnd/>
            <a:tailEnd/>
          </a:ln>
        </p:spPr>
      </p:sp>
      <p:sp>
        <p:nvSpPr>
          <p:cNvPr id="2" name="Title 1"/>
          <p:cNvSpPr>
            <a:spLocks noGrp="1"/>
          </p:cNvSpPr>
          <p:nvPr>
            <p:ph type="ctrTitle"/>
          </p:nvPr>
        </p:nvSpPr>
        <p:spPr>
          <a:xfrm>
            <a:off x="1088913" y="1143293"/>
            <a:ext cx="7034362" cy="4268965"/>
          </a:xfrm>
        </p:spPr>
        <p:txBody>
          <a:bodyPr anchor="t">
            <a:normAutofit/>
          </a:bodyPr>
          <a:lstStyle>
            <a:lvl1pPr algn="l">
              <a:lnSpc>
                <a:spcPct val="85000"/>
              </a:lnSpc>
              <a:defRPr sz="7700" cap="all" baseline="0">
                <a:solidFill>
                  <a:schemeClr val="tx2"/>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088914" y="5537925"/>
            <a:ext cx="7034362" cy="706355"/>
          </a:xfrm>
        </p:spPr>
        <p:txBody>
          <a:bodyPr>
            <a:normAutofit/>
          </a:bodyPr>
          <a:lstStyle>
            <a:lvl1pPr marL="0" indent="0" algn="l">
              <a:lnSpc>
                <a:spcPct val="114000"/>
              </a:lnSpc>
              <a:spcBef>
                <a:spcPts val="0"/>
              </a:spcBef>
              <a:buNone/>
              <a:defRPr sz="2000" b="0" i="1"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a:xfrm>
            <a:off x="1088913" y="6314440"/>
            <a:ext cx="1596622" cy="365125"/>
          </a:xfrm>
        </p:spPr>
        <p:txBody>
          <a:bodyPr/>
          <a:lstStyle>
            <a:lvl1pPr algn="l">
              <a:defRPr sz="1200">
                <a:solidFill>
                  <a:schemeClr val="tx2"/>
                </a:solidFill>
              </a:defRPr>
            </a:lvl1pPr>
          </a:lstStyle>
          <a:p>
            <a:fld id="{E3CACB8A-5C05-804B-BC12-9AF07635DCCA}" type="datetimeFigureOut">
              <a:rPr lang="en-US" smtClean="0"/>
              <a:t>10/31/17</a:t>
            </a:fld>
            <a:endParaRPr lang="en-US"/>
          </a:p>
        </p:txBody>
      </p:sp>
      <p:sp>
        <p:nvSpPr>
          <p:cNvPr id="5" name="Footer Placeholder 4"/>
          <p:cNvSpPr>
            <a:spLocks noGrp="1"/>
          </p:cNvSpPr>
          <p:nvPr>
            <p:ph type="ftr" sz="quarter" idx="11"/>
          </p:nvPr>
        </p:nvSpPr>
        <p:spPr>
          <a:xfrm>
            <a:off x="3000591" y="6314440"/>
            <a:ext cx="5122683" cy="365125"/>
          </a:xfrm>
        </p:spPr>
        <p:txBody>
          <a:bodyPr/>
          <a:lstStyle>
            <a:lvl1pPr algn="l">
              <a:defRPr b="0">
                <a:solidFill>
                  <a:schemeClr val="tx2"/>
                </a:solidFill>
              </a:defRPr>
            </a:lvl1pPr>
          </a:lstStyle>
          <a:p>
            <a:endParaRPr lang="en-US"/>
          </a:p>
        </p:txBody>
      </p:sp>
      <p:sp>
        <p:nvSpPr>
          <p:cNvPr id="6" name="Slide Number Placeholder 5"/>
          <p:cNvSpPr>
            <a:spLocks noGrp="1"/>
          </p:cNvSpPr>
          <p:nvPr>
            <p:ph type="sldNum" sz="quarter" idx="12"/>
          </p:nvPr>
        </p:nvSpPr>
        <p:spPr>
          <a:xfrm>
            <a:off x="11784011" y="1416216"/>
            <a:ext cx="407988" cy="365125"/>
          </a:xfrm>
        </p:spPr>
        <p:txBody>
          <a:bodyPr/>
          <a:lstStyle>
            <a:lvl1pPr algn="r">
              <a:defRPr>
                <a:solidFill>
                  <a:schemeClr val="accent1"/>
                </a:solidFill>
              </a:defRPr>
            </a:lvl1pPr>
          </a:lstStyle>
          <a:p>
            <a:fld id="{10309197-4104-D441-BA64-0B21CFF4FB76}" type="slidenum">
              <a:rPr lang="en-US" smtClean="0"/>
              <a:t>‹#›</a:t>
            </a:fld>
            <a:endParaRPr lang="en-US"/>
          </a:p>
        </p:txBody>
      </p:sp>
      <p:cxnSp>
        <p:nvCxnSpPr>
          <p:cNvPr id="9" name="Straight Connector 8" title="Verticle Rule Line"/>
          <p:cNvCxnSpPr/>
          <p:nvPr/>
        </p:nvCxnSpPr>
        <p:spPr>
          <a:xfrm>
            <a:off x="773855" y="1257300"/>
            <a:ext cx="0" cy="560070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0286438"/>
      </p:ext>
    </p:extLst>
  </p:cSld>
  <p:clrMapOvr>
    <a:overrideClrMapping bg1="dk1" tx1="lt1" bg2="dk2" tx2="lt2" accent1="accent1" accent2="accent2" accent3="accent3" accent4="accent4" accent5="accent5" accent6="accent6" hlink="hlink" folHlink="folHlink"/>
  </p:clrMapOvr>
  <p:extLst mod="1">
    <p:ext uri="{DCECCB84-F9BA-43D5-87BE-67443E8EF086}">
      <p15:sldGuideLst xmlns:p15="http://schemas.microsoft.com/office/powerpoint/2012/main">
        <p15:guide id="1" orient="horz" pos="792">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5181600" y="640080"/>
            <a:ext cx="6248398" cy="558414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3CACB8A-5C05-804B-BC12-9AF07635DCCA}" type="datetimeFigureOut">
              <a:rPr lang="en-US" smtClean="0"/>
              <a:t>10/31/17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0309197-4104-D441-BA64-0B21CFF4FB76}" type="slidenum">
              <a:rPr lang="en-US" smtClean="0"/>
              <a:t>‹#›</a:t>
            </a:fld>
            <a:endParaRPr lang="en-US"/>
          </a:p>
        </p:txBody>
      </p:sp>
    </p:spTree>
    <p:extLst>
      <p:ext uri="{BB962C8B-B14F-4D97-AF65-F5344CB8AC3E}">
        <p14:creationId xmlns:p14="http://schemas.microsoft.com/office/powerpoint/2010/main" val="18476673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12" name="Freeform 6" title="Page Number Shape"/>
          <p:cNvSpPr/>
          <p:nvPr/>
        </p:nvSpPr>
        <p:spPr bwMode="auto">
          <a:xfrm>
            <a:off x="11784011" y="5380580"/>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accent1"/>
          </a:solidFill>
          <a:ln w="0">
            <a:noFill/>
            <a:prstDash val="solid"/>
            <a:round/>
            <a:headEnd/>
            <a:tailEnd/>
          </a:ln>
        </p:spPr>
      </p:sp>
      <p:sp>
        <p:nvSpPr>
          <p:cNvPr id="2" name="Vertical Title 1"/>
          <p:cNvSpPr>
            <a:spLocks noGrp="1"/>
          </p:cNvSpPr>
          <p:nvPr>
            <p:ph type="title" orient="vert"/>
          </p:nvPr>
        </p:nvSpPr>
        <p:spPr>
          <a:xfrm>
            <a:off x="7990765" y="642931"/>
            <a:ext cx="2446670" cy="4678106"/>
          </a:xfrm>
        </p:spPr>
        <p:txBody>
          <a:bodyPr vert="eaVert"/>
          <a:lstStyle>
            <a:lvl1pPr algn="l">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642932"/>
            <a:ext cx="7070678" cy="467810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6536187" y="5927131"/>
            <a:ext cx="3814856" cy="365125"/>
          </a:xfrm>
        </p:spPr>
        <p:txBody>
          <a:bodyPr/>
          <a:lstStyle/>
          <a:p>
            <a:fld id="{E3CACB8A-5C05-804B-BC12-9AF07635DCCA}" type="datetimeFigureOut">
              <a:rPr lang="en-US" smtClean="0"/>
              <a:t>10/31/17</a:t>
            </a:fld>
            <a:endParaRPr lang="en-US"/>
          </a:p>
        </p:txBody>
      </p:sp>
      <p:sp>
        <p:nvSpPr>
          <p:cNvPr id="5" name="Footer Placeholder 4"/>
          <p:cNvSpPr>
            <a:spLocks noGrp="1"/>
          </p:cNvSpPr>
          <p:nvPr>
            <p:ph type="ftr" sz="quarter" idx="11"/>
          </p:nvPr>
        </p:nvSpPr>
        <p:spPr>
          <a:xfrm>
            <a:off x="6536187" y="6315949"/>
            <a:ext cx="3814856" cy="365125"/>
          </a:xfrm>
        </p:spPr>
        <p:txBody>
          <a:bodyPr/>
          <a:lstStyle/>
          <a:p>
            <a:endParaRPr lang="en-US"/>
          </a:p>
        </p:txBody>
      </p:sp>
      <p:sp>
        <p:nvSpPr>
          <p:cNvPr id="6" name="Slide Number Placeholder 5"/>
          <p:cNvSpPr>
            <a:spLocks noGrp="1"/>
          </p:cNvSpPr>
          <p:nvPr>
            <p:ph type="sldNum" sz="quarter" idx="12"/>
          </p:nvPr>
        </p:nvSpPr>
        <p:spPr>
          <a:xfrm>
            <a:off x="11784011" y="5607592"/>
            <a:ext cx="407988" cy="365125"/>
          </a:xfrm>
        </p:spPr>
        <p:txBody>
          <a:bodyPr/>
          <a:lstStyle/>
          <a:p>
            <a:fld id="{10309197-4104-D441-BA64-0B21CFF4FB76}" type="slidenum">
              <a:rPr lang="en-US" smtClean="0"/>
              <a:t>‹#›</a:t>
            </a:fld>
            <a:endParaRPr lang="en-US"/>
          </a:p>
        </p:txBody>
      </p:sp>
      <p:cxnSp>
        <p:nvCxnSpPr>
          <p:cNvPr id="13" name="Straight Connector 12" title="Horizontal Rule Line"/>
          <p:cNvCxnSpPr/>
          <p:nvPr/>
        </p:nvCxnSpPr>
        <p:spPr>
          <a:xfrm>
            <a:off x="0" y="6199730"/>
            <a:ext cx="10260011"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30792287"/>
      </p:ext>
    </p:extLst>
  </p:cSld>
  <p:clrMapOvr>
    <a:masterClrMapping/>
  </p:clrMapOvr>
  <p:extLst mod="1">
    <p:ext uri="{DCECCB84-F9BA-43D5-87BE-67443E8EF086}">
      <p15:sldGuideLst xmlns:p15="http://schemas.microsoft.com/office/powerpoint/2012/main">
        <p15:guide id="1" pos="6456">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3CACB8A-5C05-804B-BC12-9AF07635DCCA}" type="datetimeFigureOut">
              <a:rPr lang="en-US" smtClean="0"/>
              <a:t>10/31/17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0309197-4104-D441-BA64-0B21CFF4FB76}" type="slidenum">
              <a:rPr lang="en-US" smtClean="0"/>
              <a:t>‹#›</a:t>
            </a:fld>
            <a:endParaRPr lang="en-US"/>
          </a:p>
        </p:txBody>
      </p:sp>
    </p:spTree>
    <p:extLst>
      <p:ext uri="{BB962C8B-B14F-4D97-AF65-F5344CB8AC3E}">
        <p14:creationId xmlns:p14="http://schemas.microsoft.com/office/powerpoint/2010/main" val="9726022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2"/>
        </a:solidFill>
        <a:effectLst/>
      </p:bgPr>
    </p:bg>
    <p:spTree>
      <p:nvGrpSpPr>
        <p:cNvPr id="1" name=""/>
        <p:cNvGrpSpPr/>
        <p:nvPr/>
      </p:nvGrpSpPr>
      <p:grpSpPr>
        <a:xfrm>
          <a:off x="0" y="0"/>
          <a:ext cx="0" cy="0"/>
          <a:chOff x="0" y="0"/>
          <a:chExt cx="0" cy="0"/>
        </a:xfrm>
      </p:grpSpPr>
      <p:sp>
        <p:nvSpPr>
          <p:cNvPr id="7" name="Freeform 6" title="Page Number Shape"/>
          <p:cNvSpPr/>
          <p:nvPr/>
        </p:nvSpPr>
        <p:spPr bwMode="auto">
          <a:xfrm>
            <a:off x="11784011" y="1393748"/>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accent1"/>
          </a:solidFill>
          <a:ln w="0">
            <a:noFill/>
            <a:prstDash val="solid"/>
            <a:round/>
            <a:headEnd/>
            <a:tailEnd/>
          </a:ln>
        </p:spPr>
      </p:sp>
      <p:sp>
        <p:nvSpPr>
          <p:cNvPr id="2" name="Title 1"/>
          <p:cNvSpPr>
            <a:spLocks noGrp="1"/>
          </p:cNvSpPr>
          <p:nvPr>
            <p:ph type="title"/>
          </p:nvPr>
        </p:nvSpPr>
        <p:spPr>
          <a:xfrm>
            <a:off x="1947673" y="2571722"/>
            <a:ext cx="8296654" cy="3286153"/>
          </a:xfrm>
        </p:spPr>
        <p:txBody>
          <a:bodyPr anchor="t">
            <a:normAutofit/>
          </a:bodyPr>
          <a:lstStyle>
            <a:lvl1pPr>
              <a:lnSpc>
                <a:spcPct val="85000"/>
              </a:lnSpc>
              <a:defRPr sz="7700" cap="all" baseline="0">
                <a:solidFill>
                  <a:schemeClr val="accent1"/>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1947673" y="1393748"/>
            <a:ext cx="8401429" cy="819150"/>
          </a:xfrm>
        </p:spPr>
        <p:txBody>
          <a:bodyPr anchor="ctr">
            <a:normAutofit/>
          </a:bodyPr>
          <a:lstStyle>
            <a:lvl1pPr marL="0" indent="0" algn="r">
              <a:lnSpc>
                <a:spcPct val="113000"/>
              </a:lnSpc>
              <a:spcBef>
                <a:spcPts val="0"/>
              </a:spcBef>
              <a:buNone/>
              <a:defRPr sz="2000" b="0" i="1" baseline="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8742955" y="6314439"/>
            <a:ext cx="1596622" cy="365125"/>
          </a:xfrm>
        </p:spPr>
        <p:txBody>
          <a:bodyPr/>
          <a:lstStyle>
            <a:lvl1pPr>
              <a:defRPr sz="1200">
                <a:solidFill>
                  <a:schemeClr val="accent1"/>
                </a:solidFill>
              </a:defRPr>
            </a:lvl1pPr>
          </a:lstStyle>
          <a:p>
            <a:fld id="{E3CACB8A-5C05-804B-BC12-9AF07635DCCA}" type="datetimeFigureOut">
              <a:rPr lang="en-US" smtClean="0"/>
              <a:t>10/31/17</a:t>
            </a:fld>
            <a:endParaRPr lang="en-US"/>
          </a:p>
        </p:txBody>
      </p:sp>
      <p:sp>
        <p:nvSpPr>
          <p:cNvPr id="5" name="Footer Placeholder 4"/>
          <p:cNvSpPr>
            <a:spLocks noGrp="1"/>
          </p:cNvSpPr>
          <p:nvPr>
            <p:ph type="ftr" sz="quarter" idx="11"/>
          </p:nvPr>
        </p:nvSpPr>
        <p:spPr>
          <a:xfrm>
            <a:off x="1947673" y="6314440"/>
            <a:ext cx="6480226" cy="365125"/>
          </a:xfrm>
        </p:spPr>
        <p:txBody>
          <a:bodyPr/>
          <a:lstStyle>
            <a:lvl1pPr>
              <a:defRPr b="0">
                <a:solidFill>
                  <a:schemeClr val="accent1"/>
                </a:solidFill>
              </a:defRPr>
            </a:lvl1pPr>
          </a:lstStyle>
          <a:p>
            <a:endParaRPr lang="en-US"/>
          </a:p>
        </p:txBody>
      </p:sp>
      <p:sp>
        <p:nvSpPr>
          <p:cNvPr id="6" name="Slide Number Placeholder 5"/>
          <p:cNvSpPr>
            <a:spLocks noGrp="1"/>
          </p:cNvSpPr>
          <p:nvPr>
            <p:ph type="sldNum" sz="quarter" idx="12"/>
          </p:nvPr>
        </p:nvSpPr>
        <p:spPr>
          <a:xfrm>
            <a:off x="11784011" y="1620760"/>
            <a:ext cx="407988" cy="365125"/>
          </a:xfrm>
        </p:spPr>
        <p:txBody>
          <a:bodyPr/>
          <a:lstStyle>
            <a:lvl1pPr>
              <a:defRPr>
                <a:solidFill>
                  <a:schemeClr val="bg2"/>
                </a:solidFill>
              </a:defRPr>
            </a:lvl1pPr>
          </a:lstStyle>
          <a:p>
            <a:fld id="{10309197-4104-D441-BA64-0B21CFF4FB76}" type="slidenum">
              <a:rPr lang="en-US" smtClean="0"/>
              <a:t>‹#›</a:t>
            </a:fld>
            <a:endParaRPr lang="en-US"/>
          </a:p>
        </p:txBody>
      </p:sp>
      <p:cxnSp>
        <p:nvCxnSpPr>
          <p:cNvPr id="10" name="Straight Connector 9" title="Horizontal Rule Line"/>
          <p:cNvCxnSpPr/>
          <p:nvPr/>
        </p:nvCxnSpPr>
        <p:spPr>
          <a:xfrm flipH="1">
            <a:off x="1" y="6178167"/>
            <a:ext cx="10244326"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8146503"/>
      </p:ext>
    </p:extLst>
  </p:cSld>
  <p:clrMapOvr>
    <a:masterClrMapping/>
  </p:clrMapOvr>
  <p:extLst mod="1">
    <p:ext uri="{DCECCB84-F9BA-43D5-87BE-67443E8EF086}">
      <p15:sldGuideLst xmlns:p15="http://schemas.microsoft.com/office/powerpoint/2012/main">
        <p15:guide id="1" pos="6456">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5181600" y="540628"/>
            <a:ext cx="6248400" cy="248894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181600" y="3712467"/>
            <a:ext cx="6248400" cy="248222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E3CACB8A-5C05-804B-BC12-9AF07635DCCA}" type="datetimeFigureOut">
              <a:rPr lang="en-US" smtClean="0"/>
              <a:t>10/31/17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0309197-4104-D441-BA64-0B21CFF4FB76}" type="slidenum">
              <a:rPr lang="en-US" smtClean="0"/>
              <a:t>‹#›</a:t>
            </a:fld>
            <a:endParaRPr lang="en-US"/>
          </a:p>
        </p:txBody>
      </p:sp>
    </p:spTree>
    <p:extLst>
      <p:ext uri="{BB962C8B-B14F-4D97-AF65-F5344CB8AC3E}">
        <p14:creationId xmlns:p14="http://schemas.microsoft.com/office/powerpoint/2010/main" val="503470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762000" y="557784"/>
            <a:ext cx="3831336" cy="4956048"/>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5181600" y="558065"/>
            <a:ext cx="6245352" cy="914400"/>
          </a:xfrm>
        </p:spPr>
        <p:txBody>
          <a:bodyPr anchor="b">
            <a:normAutofit/>
          </a:bodyPr>
          <a:lstStyle>
            <a:lvl1pPr marL="0" indent="0">
              <a:lnSpc>
                <a:spcPct val="113000"/>
              </a:lnSpc>
              <a:spcBef>
                <a:spcPts val="0"/>
              </a:spcBef>
              <a:buNone/>
              <a:defRPr sz="2400" b="0" i="1" baseline="0">
                <a:solidFill>
                  <a:schemeClr val="tx1">
                    <a:lumMod val="85000"/>
                    <a:lumOff val="1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181600" y="1526671"/>
            <a:ext cx="6245352" cy="175564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181600" y="3700826"/>
            <a:ext cx="6248400" cy="914400"/>
          </a:xfrm>
        </p:spPr>
        <p:txBody>
          <a:bodyPr anchor="b">
            <a:normAutofit/>
          </a:bodyPr>
          <a:lstStyle>
            <a:lvl1pPr marL="0" indent="0">
              <a:buNone/>
              <a:defRPr sz="2400" b="0" i="1" baseline="0">
                <a:solidFill>
                  <a:schemeClr val="tx1">
                    <a:lumMod val="85000"/>
                    <a:lumOff val="1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181600" y="4669432"/>
            <a:ext cx="6245352" cy="175564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E3CACB8A-5C05-804B-BC12-9AF07635DCCA}" type="datetimeFigureOut">
              <a:rPr lang="en-US" smtClean="0"/>
              <a:t>10/31/17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0309197-4104-D441-BA64-0B21CFF4FB76}" type="slidenum">
              <a:rPr lang="en-US" smtClean="0"/>
              <a:t>‹#›</a:t>
            </a:fld>
            <a:endParaRPr lang="en-US"/>
          </a:p>
        </p:txBody>
      </p:sp>
    </p:spTree>
    <p:extLst>
      <p:ext uri="{BB962C8B-B14F-4D97-AF65-F5344CB8AC3E}">
        <p14:creationId xmlns:p14="http://schemas.microsoft.com/office/powerpoint/2010/main" val="749847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E3CACB8A-5C05-804B-BC12-9AF07635DCCA}" type="datetimeFigureOut">
              <a:rPr lang="en-US" smtClean="0"/>
              <a:t>10/31/17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0309197-4104-D441-BA64-0B21CFF4FB76}" type="slidenum">
              <a:rPr lang="en-US" smtClean="0"/>
              <a:t>‹#›</a:t>
            </a:fld>
            <a:endParaRPr lang="en-US"/>
          </a:p>
        </p:txBody>
      </p:sp>
    </p:spTree>
    <p:extLst>
      <p:ext uri="{BB962C8B-B14F-4D97-AF65-F5344CB8AC3E}">
        <p14:creationId xmlns:p14="http://schemas.microsoft.com/office/powerpoint/2010/main" val="18426374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3CACB8A-5C05-804B-BC12-9AF07635DCCA}" type="datetimeFigureOut">
              <a:rPr lang="en-US" smtClean="0"/>
              <a:t>10/31/17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0309197-4104-D441-BA64-0B21CFF4FB76}" type="slidenum">
              <a:rPr lang="en-US" smtClean="0"/>
              <a:t>‹#›</a:t>
            </a:fld>
            <a:endParaRPr lang="en-US"/>
          </a:p>
        </p:txBody>
      </p:sp>
    </p:spTree>
    <p:extLst>
      <p:ext uri="{BB962C8B-B14F-4D97-AF65-F5344CB8AC3E}">
        <p14:creationId xmlns:p14="http://schemas.microsoft.com/office/powerpoint/2010/main" val="3458143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62000" y="555479"/>
            <a:ext cx="3838776" cy="1921022"/>
          </a:xfrm>
        </p:spPr>
        <p:txBody>
          <a:bodyPr anchor="t">
            <a:noAutofit/>
          </a:bodyPr>
          <a:lstStyle>
            <a:lvl1pPr>
              <a:lnSpc>
                <a:spcPct val="93000"/>
              </a:lnSpc>
              <a:defRPr sz="4000"/>
            </a:lvl1pPr>
          </a:lstStyle>
          <a:p>
            <a:r>
              <a:rPr lang="en-US" smtClean="0"/>
              <a:t>Click to edit Master title style</a:t>
            </a:r>
            <a:endParaRPr lang="en-US" dirty="0"/>
          </a:p>
        </p:txBody>
      </p:sp>
      <p:sp>
        <p:nvSpPr>
          <p:cNvPr id="3" name="Content Placeholder 2"/>
          <p:cNvSpPr>
            <a:spLocks noGrp="1"/>
          </p:cNvSpPr>
          <p:nvPr>
            <p:ph idx="1"/>
          </p:nvPr>
        </p:nvSpPr>
        <p:spPr>
          <a:xfrm>
            <a:off x="5181600" y="564147"/>
            <a:ext cx="6248400" cy="5622644"/>
          </a:xfrm>
        </p:spPr>
        <p:txBody>
          <a:bodyPr/>
          <a:lstStyle>
            <a:lvl1pPr>
              <a:lnSpc>
                <a:spcPct val="112000"/>
              </a:lnSpc>
              <a:defRPr sz="2000"/>
            </a:lvl1pPr>
            <a:lvl2pPr>
              <a:lnSpc>
                <a:spcPct val="112000"/>
              </a:lnSpc>
              <a:defRPr sz="1800"/>
            </a:lvl2pPr>
            <a:lvl3pPr>
              <a:lnSpc>
                <a:spcPct val="112000"/>
              </a:lnSpc>
              <a:defRPr sz="1600"/>
            </a:lvl3pPr>
            <a:lvl4pPr>
              <a:lnSpc>
                <a:spcPct val="112000"/>
              </a:lnSpc>
              <a:defRPr sz="1400"/>
            </a:lvl4pPr>
            <a:lvl5pPr>
              <a:lnSpc>
                <a:spcPct val="112000"/>
              </a:lnSpc>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762000" y="2621512"/>
            <a:ext cx="3838776" cy="3239537"/>
          </a:xfrm>
        </p:spPr>
        <p:txBody>
          <a:bodyPr/>
          <a:lstStyle>
            <a:lvl1pPr marL="0" indent="0" algn="r">
              <a:lnSpc>
                <a:spcPct val="125000"/>
              </a:lnSpc>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3CACB8A-5C05-804B-BC12-9AF07635DCCA}" type="datetimeFigureOut">
              <a:rPr lang="en-US" smtClean="0"/>
              <a:t>10/31/17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0309197-4104-D441-BA64-0B21CFF4FB76}" type="slidenum">
              <a:rPr lang="en-US" smtClean="0"/>
              <a:t>‹#›</a:t>
            </a:fld>
            <a:endParaRPr lang="en-US"/>
          </a:p>
        </p:txBody>
      </p:sp>
    </p:spTree>
    <p:extLst>
      <p:ext uri="{BB962C8B-B14F-4D97-AF65-F5344CB8AC3E}">
        <p14:creationId xmlns:p14="http://schemas.microsoft.com/office/powerpoint/2010/main" val="10103089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58952" y="557261"/>
            <a:ext cx="3840480" cy="1919239"/>
          </a:xfrm>
        </p:spPr>
        <p:txBody>
          <a:bodyPr anchor="t">
            <a:noAutofit/>
          </a:bodyPr>
          <a:lstStyle>
            <a:lvl1pPr>
              <a:lnSpc>
                <a:spcPct val="93000"/>
              </a:lnSpc>
              <a:defRPr sz="4000" baseline="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257800" y="0"/>
            <a:ext cx="6172200" cy="6857999"/>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758952" y="2621512"/>
            <a:ext cx="3840480" cy="3236976"/>
          </a:xfrm>
        </p:spPr>
        <p:txBody>
          <a:bodyPr/>
          <a:lstStyle>
            <a:lvl1pPr marL="0" indent="0" algn="r">
              <a:lnSpc>
                <a:spcPct val="125000"/>
              </a:lnSpc>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3CACB8A-5C05-804B-BC12-9AF07635DCCA}" type="datetimeFigureOut">
              <a:rPr lang="en-US" smtClean="0"/>
              <a:t>10/31/17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0309197-4104-D441-BA64-0B21CFF4FB76}" type="slidenum">
              <a:rPr lang="en-US" smtClean="0"/>
              <a:t>‹#›</a:t>
            </a:fld>
            <a:endParaRPr lang="en-US"/>
          </a:p>
        </p:txBody>
      </p:sp>
    </p:spTree>
    <p:extLst>
      <p:ext uri="{BB962C8B-B14F-4D97-AF65-F5344CB8AC3E}">
        <p14:creationId xmlns:p14="http://schemas.microsoft.com/office/powerpoint/2010/main" val="109611540"/>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0" name="Freeform 6" title="Page Number Shape"/>
          <p:cNvSpPr/>
          <p:nvPr/>
        </p:nvSpPr>
        <p:spPr bwMode="auto">
          <a:xfrm>
            <a:off x="11784011" y="5380580"/>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accent1"/>
          </a:solidFill>
          <a:ln w="0">
            <a:noFill/>
            <a:prstDash val="solid"/>
            <a:round/>
            <a:headEnd/>
            <a:tailEnd/>
          </a:ln>
        </p:spPr>
      </p:sp>
      <p:sp>
        <p:nvSpPr>
          <p:cNvPr id="2" name="Title Placeholder 1"/>
          <p:cNvSpPr>
            <a:spLocks noGrp="1"/>
          </p:cNvSpPr>
          <p:nvPr>
            <p:ph type="title"/>
          </p:nvPr>
        </p:nvSpPr>
        <p:spPr>
          <a:xfrm>
            <a:off x="762000" y="559678"/>
            <a:ext cx="3833906" cy="4952492"/>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5181600" y="569066"/>
            <a:ext cx="6248398" cy="5655156"/>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62001" y="5930060"/>
            <a:ext cx="3814856" cy="365125"/>
          </a:xfrm>
          <a:prstGeom prst="rect">
            <a:avLst/>
          </a:prstGeom>
        </p:spPr>
        <p:txBody>
          <a:bodyPr vert="horz" lIns="91440" tIns="45720" rIns="91440" bIns="45720" rtlCol="0" anchor="t"/>
          <a:lstStyle>
            <a:lvl1pPr algn="r">
              <a:defRPr sz="1000" b="0" i="1" baseline="0">
                <a:solidFill>
                  <a:schemeClr val="accent1"/>
                </a:solidFill>
                <a:latin typeface="+mj-lt"/>
              </a:defRPr>
            </a:lvl1pPr>
          </a:lstStyle>
          <a:p>
            <a:fld id="{E3CACB8A-5C05-804B-BC12-9AF07635DCCA}" type="datetimeFigureOut">
              <a:rPr lang="en-US" smtClean="0"/>
              <a:t>10/31/17</a:t>
            </a:fld>
            <a:endParaRPr lang="en-US"/>
          </a:p>
        </p:txBody>
      </p:sp>
      <p:sp>
        <p:nvSpPr>
          <p:cNvPr id="5" name="Footer Placeholder 4"/>
          <p:cNvSpPr>
            <a:spLocks noGrp="1"/>
          </p:cNvSpPr>
          <p:nvPr>
            <p:ph type="ftr" sz="quarter" idx="3"/>
          </p:nvPr>
        </p:nvSpPr>
        <p:spPr>
          <a:xfrm>
            <a:off x="762001" y="6314440"/>
            <a:ext cx="3814856" cy="365125"/>
          </a:xfrm>
          <a:prstGeom prst="rect">
            <a:avLst/>
          </a:prstGeom>
        </p:spPr>
        <p:txBody>
          <a:bodyPr vert="horz" lIns="91440" tIns="45720" rIns="91440" bIns="45720" rtlCol="0" anchor="t"/>
          <a:lstStyle>
            <a:lvl1pPr algn="r">
              <a:defRPr sz="1200" b="1" i="1" baseline="0">
                <a:solidFill>
                  <a:schemeClr val="accent1"/>
                </a:solidFill>
                <a:latin typeface="+mj-lt"/>
              </a:defRPr>
            </a:lvl1pPr>
          </a:lstStyle>
          <a:p>
            <a:endParaRPr lang="en-US"/>
          </a:p>
        </p:txBody>
      </p:sp>
      <p:sp>
        <p:nvSpPr>
          <p:cNvPr id="6" name="Slide Number Placeholder 5"/>
          <p:cNvSpPr>
            <a:spLocks noGrp="1"/>
          </p:cNvSpPr>
          <p:nvPr>
            <p:ph type="sldNum" sz="quarter" idx="4"/>
          </p:nvPr>
        </p:nvSpPr>
        <p:spPr>
          <a:xfrm>
            <a:off x="11784011" y="5607592"/>
            <a:ext cx="407988" cy="365125"/>
          </a:xfrm>
          <a:prstGeom prst="rect">
            <a:avLst/>
          </a:prstGeom>
        </p:spPr>
        <p:txBody>
          <a:bodyPr vert="horz" lIns="91440" tIns="45720" rIns="91440" bIns="45720" rtlCol="0" anchor="ctr"/>
          <a:lstStyle>
            <a:lvl1pPr algn="r">
              <a:defRPr sz="1200" b="0" i="1" baseline="0">
                <a:solidFill>
                  <a:schemeClr val="bg2"/>
                </a:solidFill>
                <a:latin typeface="+mj-lt"/>
              </a:defRPr>
            </a:lvl1pPr>
          </a:lstStyle>
          <a:p>
            <a:fld id="{10309197-4104-D441-BA64-0B21CFF4FB76}" type="slidenum">
              <a:rPr lang="en-US" smtClean="0"/>
              <a:t>‹#›</a:t>
            </a:fld>
            <a:endParaRPr lang="en-US"/>
          </a:p>
        </p:txBody>
      </p:sp>
      <p:cxnSp>
        <p:nvCxnSpPr>
          <p:cNvPr id="10" name="Straight Connector 9" title="Horizontal Rule Line"/>
          <p:cNvCxnSpPr/>
          <p:nvPr/>
        </p:nvCxnSpPr>
        <p:spPr>
          <a:xfrm>
            <a:off x="0" y="6199730"/>
            <a:ext cx="4495800"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793595"/>
      </p:ext>
    </p:extLst>
  </p:cSld>
  <p:clrMap bg1="lt1" tx1="dk1" bg2="lt2" tx2="dk2" accent1="accent1" accent2="accent2" accent3="accent3" accent4="accent4" accent5="accent5" accent6="accent6" hlink="hlink" folHlink="folHlink"/>
  <p:sldLayoutIdLst>
    <p:sldLayoutId id="2147483799" r:id="rId1"/>
    <p:sldLayoutId id="2147483800" r:id="rId2"/>
    <p:sldLayoutId id="2147483801" r:id="rId3"/>
    <p:sldLayoutId id="2147483802" r:id="rId4"/>
    <p:sldLayoutId id="2147483803" r:id="rId5"/>
    <p:sldLayoutId id="2147483804" r:id="rId6"/>
    <p:sldLayoutId id="2147483805" r:id="rId7"/>
    <p:sldLayoutId id="2147483806" r:id="rId8"/>
    <p:sldLayoutId id="2147483807" r:id="rId9"/>
    <p:sldLayoutId id="2147483808" r:id="rId10"/>
    <p:sldLayoutId id="2147483809" r:id="rId11"/>
  </p:sldLayoutIdLst>
  <p:txStyles>
    <p:titleStyle>
      <a:lvl1pPr algn="r" defTabSz="914400" rtl="0" eaLnBrk="1" latinLnBrk="0" hangingPunct="1">
        <a:lnSpc>
          <a:spcPct val="90000"/>
        </a:lnSpc>
        <a:spcBef>
          <a:spcPct val="0"/>
        </a:spcBef>
        <a:buNone/>
        <a:defRPr sz="5000" b="0" i="1" kern="1200" baseline="0">
          <a:solidFill>
            <a:schemeClr val="accent1"/>
          </a:solidFill>
          <a:latin typeface="+mj-lt"/>
          <a:ea typeface="+mj-ea"/>
          <a:cs typeface="+mj-cs"/>
        </a:defRPr>
      </a:lvl1pPr>
    </p:titleStyle>
    <p:bodyStyle>
      <a:lvl1pPr marL="283464" indent="-283464" algn="l" defTabSz="914400" rtl="0" eaLnBrk="1" latinLnBrk="0" hangingPunct="1">
        <a:lnSpc>
          <a:spcPct val="112000"/>
        </a:lnSpc>
        <a:spcBef>
          <a:spcPts val="900"/>
        </a:spcBef>
        <a:buFont typeface="Arial" panose="020B0604020202020204" pitchFamily="34" charset="0"/>
        <a:buChar char="•"/>
        <a:defRPr sz="2000" kern="1200" baseline="0">
          <a:solidFill>
            <a:schemeClr val="tx1">
              <a:lumMod val="85000"/>
              <a:lumOff val="15000"/>
            </a:schemeClr>
          </a:solidFill>
          <a:latin typeface="+mn-lt"/>
          <a:ea typeface="+mn-ea"/>
          <a:cs typeface="+mn-cs"/>
        </a:defRPr>
      </a:lvl1pPr>
      <a:lvl2pPr marL="283464" indent="-283464" algn="l" defTabSz="914400" rtl="0" eaLnBrk="1" latinLnBrk="0" hangingPunct="1">
        <a:lnSpc>
          <a:spcPct val="112000"/>
        </a:lnSpc>
        <a:spcBef>
          <a:spcPts val="900"/>
        </a:spcBef>
        <a:buFont typeface="Corbel" panose="020B0503020204020204" pitchFamily="34" charset="0"/>
        <a:buChar char="–"/>
        <a:defRPr sz="1800" kern="1200" baseline="0">
          <a:solidFill>
            <a:schemeClr val="tx1">
              <a:lumMod val="85000"/>
              <a:lumOff val="15000"/>
            </a:schemeClr>
          </a:solidFill>
          <a:latin typeface="+mn-lt"/>
          <a:ea typeface="+mn-ea"/>
          <a:cs typeface="+mn-cs"/>
        </a:defRPr>
      </a:lvl2pPr>
      <a:lvl3pPr marL="283464" indent="-283464" algn="l" defTabSz="914400" rtl="0" eaLnBrk="1" latinLnBrk="0" hangingPunct="1">
        <a:lnSpc>
          <a:spcPct val="112000"/>
        </a:lnSpc>
        <a:spcBef>
          <a:spcPts val="900"/>
        </a:spcBef>
        <a:buFont typeface="Arial" panose="020B0604020202020204" pitchFamily="34" charset="0"/>
        <a:buChar char="•"/>
        <a:defRPr sz="1600" kern="1200" baseline="0">
          <a:solidFill>
            <a:schemeClr val="tx1">
              <a:lumMod val="85000"/>
              <a:lumOff val="15000"/>
            </a:schemeClr>
          </a:solidFill>
          <a:latin typeface="+mn-lt"/>
          <a:ea typeface="+mn-ea"/>
          <a:cs typeface="+mn-cs"/>
        </a:defRPr>
      </a:lvl3pPr>
      <a:lvl4pPr marL="283464" indent="-283464" algn="l" defTabSz="914400" rtl="0" eaLnBrk="1" latinLnBrk="0" hangingPunct="1">
        <a:lnSpc>
          <a:spcPct val="112000"/>
        </a:lnSpc>
        <a:spcBef>
          <a:spcPts val="900"/>
        </a:spcBef>
        <a:buFont typeface="Corbel" panose="020B0503020204020204" pitchFamily="34" charset="0"/>
        <a:buChar char="–"/>
        <a:defRPr sz="1400" kern="1200" baseline="0">
          <a:solidFill>
            <a:schemeClr val="tx1">
              <a:lumMod val="85000"/>
              <a:lumOff val="15000"/>
            </a:schemeClr>
          </a:solidFill>
          <a:latin typeface="+mn-lt"/>
          <a:ea typeface="+mn-ea"/>
          <a:cs typeface="+mn-cs"/>
        </a:defRPr>
      </a:lvl4pPr>
      <a:lvl5pPr marL="283464" indent="-283464" algn="l" defTabSz="914400" rtl="0" eaLnBrk="1" latinLnBrk="0" hangingPunct="1">
        <a:lnSpc>
          <a:spcPct val="112000"/>
        </a:lnSpc>
        <a:spcBef>
          <a:spcPts val="900"/>
        </a:spcBef>
        <a:buFont typeface="Arial" panose="020B0604020202020204" pitchFamily="34" charset="0"/>
        <a:buChar char="•"/>
        <a:defRPr sz="1400" i="1" kern="1200" baseline="0">
          <a:solidFill>
            <a:schemeClr val="tx1">
              <a:lumMod val="85000"/>
              <a:lumOff val="15000"/>
            </a:schemeClr>
          </a:solidFill>
          <a:latin typeface="+mn-lt"/>
          <a:ea typeface="+mn-ea"/>
          <a:cs typeface="+mn-cs"/>
        </a:defRPr>
      </a:lvl5pPr>
      <a:lvl6pPr marL="283464" indent="-283464" algn="l" defTabSz="914400" rtl="0" eaLnBrk="1" latinLnBrk="0" hangingPunct="1">
        <a:lnSpc>
          <a:spcPct val="112000"/>
        </a:lnSpc>
        <a:spcBef>
          <a:spcPts val="1300"/>
        </a:spcBef>
        <a:buFont typeface="Corbel" panose="020B0503020204020204" pitchFamily="34" charset="0"/>
        <a:buChar char="–"/>
        <a:defRPr sz="1400" kern="1200">
          <a:solidFill>
            <a:schemeClr val="tx1">
              <a:lumMod val="85000"/>
              <a:lumOff val="15000"/>
            </a:schemeClr>
          </a:solidFill>
          <a:latin typeface="+mn-lt"/>
          <a:ea typeface="+mn-ea"/>
          <a:cs typeface="+mn-cs"/>
        </a:defRPr>
      </a:lvl6pPr>
      <a:lvl7pPr marL="283464" indent="-283464" algn="l" defTabSz="914400" rtl="0" eaLnBrk="1" latinLnBrk="0" hangingPunct="1">
        <a:lnSpc>
          <a:spcPct val="112000"/>
        </a:lnSpc>
        <a:spcBef>
          <a:spcPts val="1300"/>
        </a:spcBef>
        <a:buFont typeface="Arial" panose="020B0604020202020204" pitchFamily="34" charset="0"/>
        <a:buChar char="•"/>
        <a:defRPr sz="1400" i="1" kern="1200">
          <a:solidFill>
            <a:schemeClr val="tx1">
              <a:lumMod val="85000"/>
              <a:lumOff val="15000"/>
            </a:schemeClr>
          </a:solidFill>
          <a:latin typeface="+mn-lt"/>
          <a:ea typeface="+mn-ea"/>
          <a:cs typeface="+mn-cs"/>
        </a:defRPr>
      </a:lvl7pPr>
      <a:lvl8pPr marL="283464" indent="-283464" algn="l" defTabSz="914400" rtl="0" eaLnBrk="1" latinLnBrk="0" hangingPunct="1">
        <a:lnSpc>
          <a:spcPct val="112000"/>
        </a:lnSpc>
        <a:spcBef>
          <a:spcPts val="1300"/>
        </a:spcBef>
        <a:buFont typeface="Corbel" panose="020B0503020204020204" pitchFamily="34" charset="0"/>
        <a:buChar char="–"/>
        <a:defRPr sz="1400" kern="1200">
          <a:solidFill>
            <a:schemeClr val="tx1">
              <a:lumMod val="85000"/>
              <a:lumOff val="15000"/>
            </a:schemeClr>
          </a:solidFill>
          <a:latin typeface="+mn-lt"/>
          <a:ea typeface="+mn-ea"/>
          <a:cs typeface="+mn-cs"/>
        </a:defRPr>
      </a:lvl8pPr>
      <a:lvl9pPr marL="283464" indent="-283464" algn="l" defTabSz="914400" rtl="0" eaLnBrk="1" latinLnBrk="0" hangingPunct="1">
        <a:lnSpc>
          <a:spcPct val="112000"/>
        </a:lnSpc>
        <a:spcBef>
          <a:spcPts val="1300"/>
        </a:spcBef>
        <a:buFont typeface="Arial" panose="020B0604020202020204" pitchFamily="34" charset="0"/>
        <a:buChar char="•"/>
        <a:defRPr sz="1400" i="1" kern="1200" baseline="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2832">
          <p15:clr>
            <a:srgbClr val="F26B43"/>
          </p15:clr>
        </p15:guide>
        <p15:guide id="2" pos="480">
          <p15:clr>
            <a:srgbClr val="F26B43"/>
          </p15:clr>
        </p15:guide>
        <p15:guide id="3" orient="horz" pos="432">
          <p15:clr>
            <a:srgbClr val="F26B43"/>
          </p15:clr>
        </p15:guide>
        <p15:guide id="4" pos="7200">
          <p15:clr>
            <a:srgbClr val="F26B43"/>
          </p15:clr>
        </p15:guide>
        <p15:guide id="5" pos="3264">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tif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tif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tif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 Id="rId3" Type="http://schemas.microsoft.com/office/2007/relationships/hdphoto" Target="../media/hdphoto1.wdp"/></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88914" y="1268960"/>
            <a:ext cx="7034362" cy="4268965"/>
          </a:xfrm>
        </p:spPr>
        <p:txBody>
          <a:bodyPr/>
          <a:lstStyle/>
          <a:p>
            <a:r>
              <a:rPr lang="en-US" dirty="0" smtClean="0"/>
              <a:t>The Physics Of Tsunamis</a:t>
            </a:r>
            <a:endParaRPr lang="en-US" dirty="0"/>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36497327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0446" y="351620"/>
            <a:ext cx="3833906" cy="4952492"/>
          </a:xfrm>
        </p:spPr>
        <p:txBody>
          <a:bodyPr/>
          <a:lstStyle/>
          <a:p>
            <a:r>
              <a:rPr lang="en-US" dirty="0" smtClean="0"/>
              <a:t>Refraction</a:t>
            </a:r>
            <a:endParaRPr lang="en-US" dirty="0"/>
          </a:p>
        </p:txBody>
      </p:sp>
      <p:sp>
        <p:nvSpPr>
          <p:cNvPr id="4" name="Title 1"/>
          <p:cNvSpPr txBox="1">
            <a:spLocks/>
          </p:cNvSpPr>
          <p:nvPr/>
        </p:nvSpPr>
        <p:spPr>
          <a:xfrm>
            <a:off x="1185333" y="2827866"/>
            <a:ext cx="9364133" cy="4952492"/>
          </a:xfrm>
          <a:prstGeom prst="rect">
            <a:avLst/>
          </a:prstGeom>
        </p:spPr>
        <p:txBody>
          <a:bodyPr vert="horz" lIns="91440" tIns="45720" rIns="91440" bIns="45720" rtlCol="0" anchor="t">
            <a:normAutofit fontScale="90000" lnSpcReduction="20000"/>
          </a:bodyPr>
          <a:lstStyle>
            <a:lvl1pPr algn="r" defTabSz="914400" rtl="0" eaLnBrk="1" latinLnBrk="0" hangingPunct="1">
              <a:lnSpc>
                <a:spcPct val="90000"/>
              </a:lnSpc>
              <a:spcBef>
                <a:spcPct val="0"/>
              </a:spcBef>
              <a:buNone/>
              <a:defRPr sz="5000" b="0" i="1" kern="1200" baseline="0">
                <a:solidFill>
                  <a:schemeClr val="accent1"/>
                </a:solidFill>
                <a:latin typeface="+mj-lt"/>
                <a:ea typeface="+mj-ea"/>
                <a:cs typeface="+mj-cs"/>
              </a:defRPr>
            </a:lvl1pPr>
          </a:lstStyle>
          <a:p>
            <a:pPr algn="ctr"/>
            <a:r>
              <a:rPr lang="en-GB" dirty="0" smtClean="0">
                <a:ea typeface="Cambria Math" charset="0"/>
                <a:cs typeface="Cambria Math" charset="0"/>
              </a:rPr>
              <a:t>Often as a tsunami approaches at an angle, the crest that is closest will often slow down, due to shallower water. Then the rest of the wave can catch up and end up being parallel to the shoreline.</a:t>
            </a:r>
            <a:r>
              <a:rPr lang="en-GB" dirty="0" smtClean="0">
                <a:ea typeface="Cambria Math" charset="0"/>
                <a:cs typeface="Cambria Math" charset="0"/>
              </a:rPr>
              <a:t/>
            </a:r>
            <a:br>
              <a:rPr lang="en-GB" dirty="0" smtClean="0">
                <a:ea typeface="Cambria Math" charset="0"/>
                <a:cs typeface="Cambria Math" charset="0"/>
              </a:rPr>
            </a:br>
            <a:r>
              <a:rPr lang="en-GB" dirty="0" smtClean="0">
                <a:ea typeface="Cambria Math" charset="0"/>
                <a:cs typeface="Cambria Math" charset="0"/>
              </a:rPr>
              <a:t/>
            </a:r>
            <a:br>
              <a:rPr lang="en-GB" dirty="0" smtClean="0">
                <a:ea typeface="Cambria Math" charset="0"/>
                <a:cs typeface="Cambria Math" charset="0"/>
              </a:rPr>
            </a:br>
            <a:r>
              <a:rPr lang="en-GB" dirty="0" smtClean="0">
                <a:ea typeface="Cambria Math" charset="0"/>
                <a:cs typeface="Cambria Math" charset="0"/>
              </a:rPr>
              <a:t/>
            </a:r>
            <a:br>
              <a:rPr lang="en-GB" dirty="0" smtClean="0">
                <a:ea typeface="Cambria Math" charset="0"/>
                <a:cs typeface="Cambria Math" charset="0"/>
              </a:rPr>
            </a:br>
            <a:r>
              <a:rPr lang="en-GB" dirty="0" smtClean="0">
                <a:ea typeface="Cambria Math" charset="0"/>
                <a:cs typeface="Cambria Math" charset="0"/>
              </a:rPr>
              <a:t/>
            </a:r>
            <a:br>
              <a:rPr lang="en-GB" dirty="0" smtClean="0">
                <a:ea typeface="Cambria Math" charset="0"/>
                <a:cs typeface="Cambria Math" charset="0"/>
              </a:rPr>
            </a:br>
            <a:endParaRPr lang="en-US" dirty="0"/>
          </a:p>
        </p:txBody>
      </p:sp>
    </p:spTree>
    <p:extLst>
      <p:ext uri="{BB962C8B-B14F-4D97-AF65-F5344CB8AC3E}">
        <p14:creationId xmlns:p14="http://schemas.microsoft.com/office/powerpoint/2010/main" val="14329139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 name="Freeform 6" title="Page Number Shape">
            <a:extLst>
              <a:ext uri="{FF2B5EF4-FFF2-40B4-BE49-F238E27FC236}">
                <a16:creationId xmlns="" xmlns:a16="http://schemas.microsoft.com/office/drawing/2014/main" id="{DFE21C14-DD8D-4484-AA02-547A6DF05115}"/>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118920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2"/>
          </a:solidFill>
          <a:ln w="0">
            <a:noFill/>
            <a:prstDash val="solid"/>
            <a:round/>
            <a:headEnd/>
            <a:tailEnd/>
          </a:ln>
        </p:spPr>
      </p:sp>
      <p:cxnSp>
        <p:nvCxnSpPr>
          <p:cNvPr id="12" name="Straight Connector 11" title="Verticle Rule Line">
            <a:extLst>
              <a:ext uri="{FF2B5EF4-FFF2-40B4-BE49-F238E27FC236}">
                <a16:creationId xmlns="" xmlns:a16="http://schemas.microsoft.com/office/drawing/2014/main" id="{B74BD4A6-13F5-407E-9FAB-AD1C2B709788}"/>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73855" y="1257300"/>
            <a:ext cx="0" cy="560070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 xmlns:a16="http://schemas.microsoft.com/office/drawing/2014/main" id="{D66229B6-77A8-44FF-8BBC-C4C6C8229A38}"/>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32638"/>
            <a:ext cx="12191999" cy="68906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6" title="Page Number Shape">
            <a:extLst>
              <a:ext uri="{FF2B5EF4-FFF2-40B4-BE49-F238E27FC236}">
                <a16:creationId xmlns="" xmlns:a16="http://schemas.microsoft.com/office/drawing/2014/main" id="{3D765BA4-DC9F-45CA-8520-B35FA65233E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2735609"/>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2"/>
          </a:solidFill>
          <a:ln w="0">
            <a:noFill/>
            <a:prstDash val="solid"/>
            <a:round/>
            <a:headEnd/>
            <a:tailEnd/>
          </a:ln>
        </p:spPr>
      </p:sp>
      <p:cxnSp>
        <p:nvCxnSpPr>
          <p:cNvPr id="18" name="Straight Connector 17" title="Horizontal Rule Line">
            <a:extLst>
              <a:ext uri="{FF2B5EF4-FFF2-40B4-BE49-F238E27FC236}">
                <a16:creationId xmlns="" xmlns:a16="http://schemas.microsoft.com/office/drawing/2014/main" id="{1F149968-B179-4B92-828F-2089F0FE4284}"/>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 y="6178167"/>
            <a:ext cx="10244326"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pic>
        <p:nvPicPr>
          <p:cNvPr id="5" name="Picture 4"/>
          <p:cNvPicPr>
            <a:picLocks noChangeAspect="1"/>
          </p:cNvPicPr>
          <p:nvPr/>
        </p:nvPicPr>
        <p:blipFill>
          <a:blip r:embed="rId2"/>
          <a:stretch>
            <a:fillRect/>
          </a:stretch>
        </p:blipFill>
        <p:spPr>
          <a:xfrm>
            <a:off x="3589868" y="128469"/>
            <a:ext cx="6654459" cy="3759769"/>
          </a:xfrm>
          <a:prstGeom prst="rect">
            <a:avLst/>
          </a:prstGeom>
        </p:spPr>
      </p:pic>
      <p:sp>
        <p:nvSpPr>
          <p:cNvPr id="2" name="Title 1"/>
          <p:cNvSpPr>
            <a:spLocks noGrp="1"/>
          </p:cNvSpPr>
          <p:nvPr>
            <p:ph type="title"/>
          </p:nvPr>
        </p:nvSpPr>
        <p:spPr>
          <a:xfrm>
            <a:off x="1950719" y="4213780"/>
            <a:ext cx="8293608" cy="1766993"/>
          </a:xfrm>
        </p:spPr>
        <p:txBody>
          <a:bodyPr vert="horz" lIns="91440" tIns="45720" rIns="91440" bIns="45720" rtlCol="0" anchor="t">
            <a:normAutofit/>
          </a:bodyPr>
          <a:lstStyle/>
          <a:p>
            <a:pPr>
              <a:lnSpc>
                <a:spcPct val="85000"/>
              </a:lnSpc>
            </a:pPr>
            <a:r>
              <a:rPr lang="en-US" sz="6100" cap="all" dirty="0">
                <a:solidFill>
                  <a:schemeClr val="bg1"/>
                </a:solidFill>
              </a:rPr>
              <a:t>Boxing Day Tsunami</a:t>
            </a:r>
          </a:p>
        </p:txBody>
      </p:sp>
    </p:spTree>
    <p:extLst>
      <p:ext uri="{BB962C8B-B14F-4D97-AF65-F5344CB8AC3E}">
        <p14:creationId xmlns:p14="http://schemas.microsoft.com/office/powerpoint/2010/main" val="363251663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2550583" y="186267"/>
            <a:ext cx="3162300" cy="3810000"/>
          </a:xfrm>
          <a:prstGeom prst="rect">
            <a:avLst/>
          </a:prstGeom>
        </p:spPr>
      </p:pic>
      <p:sp>
        <p:nvSpPr>
          <p:cNvPr id="14" name="TextBox 13"/>
          <p:cNvSpPr txBox="1"/>
          <p:nvPr/>
        </p:nvSpPr>
        <p:spPr>
          <a:xfrm>
            <a:off x="3005743" y="3996267"/>
            <a:ext cx="2707140" cy="1261884"/>
          </a:xfrm>
          <a:prstGeom prst="rect">
            <a:avLst/>
          </a:prstGeom>
          <a:noFill/>
        </p:spPr>
        <p:txBody>
          <a:bodyPr wrap="square" rtlCol="0">
            <a:spAutoFit/>
          </a:bodyPr>
          <a:lstStyle/>
          <a:p>
            <a:r>
              <a:rPr lang="en-US" sz="4400" dirty="0"/>
              <a:t>x</a:t>
            </a:r>
            <a:r>
              <a:rPr lang="en-US" sz="4400" dirty="0" smtClean="0"/>
              <a:t>25,000</a:t>
            </a:r>
          </a:p>
          <a:p>
            <a:endParaRPr lang="en-US" sz="3200" dirty="0"/>
          </a:p>
        </p:txBody>
      </p:sp>
      <p:sp>
        <p:nvSpPr>
          <p:cNvPr id="18" name="TextBox 17"/>
          <p:cNvSpPr txBox="1"/>
          <p:nvPr/>
        </p:nvSpPr>
        <p:spPr>
          <a:xfrm>
            <a:off x="6866542" y="2175934"/>
            <a:ext cx="4732792" cy="1261884"/>
          </a:xfrm>
          <a:prstGeom prst="rect">
            <a:avLst/>
          </a:prstGeom>
          <a:noFill/>
        </p:spPr>
        <p:txBody>
          <a:bodyPr wrap="square" rtlCol="0">
            <a:spAutoFit/>
          </a:bodyPr>
          <a:lstStyle/>
          <a:p>
            <a:r>
              <a:rPr lang="en-US" sz="4400" dirty="0" smtClean="0"/>
              <a:t>= 4.2e8 Gigajoules</a:t>
            </a:r>
          </a:p>
          <a:p>
            <a:endParaRPr lang="en-US" sz="3200" dirty="0"/>
          </a:p>
        </p:txBody>
      </p:sp>
    </p:spTree>
    <p:extLst>
      <p:ext uri="{BB962C8B-B14F-4D97-AF65-F5344CB8AC3E}">
        <p14:creationId xmlns:p14="http://schemas.microsoft.com/office/powerpoint/2010/main" val="103642030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4192" y="600048"/>
            <a:ext cx="10652047" cy="4244044"/>
          </a:xfrm>
          <a:prstGeom prst="rect">
            <a:avLst/>
          </a:prstGeom>
        </p:spPr>
      </p:pic>
    </p:spTree>
    <p:extLst>
      <p:ext uri="{BB962C8B-B14F-4D97-AF65-F5344CB8AC3E}">
        <p14:creationId xmlns:p14="http://schemas.microsoft.com/office/powerpoint/2010/main" val="52690762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127936" y="644935"/>
            <a:ext cx="3946635" cy="821260"/>
          </a:xfrm>
        </p:spPr>
        <p:txBody>
          <a:bodyPr>
            <a:noAutofit/>
          </a:bodyPr>
          <a:lstStyle/>
          <a:p>
            <a:r>
              <a:rPr lang="en-US" sz="5400" dirty="0" smtClean="0"/>
              <a:t>Tidal Wave</a:t>
            </a:r>
            <a:endParaRPr lang="en-US" sz="5400" dirty="0"/>
          </a:p>
        </p:txBody>
      </p:sp>
      <p:pic>
        <p:nvPicPr>
          <p:cNvPr id="7" name="Picture 6"/>
          <p:cNvPicPr>
            <a:picLocks noChangeAspect="1"/>
          </p:cNvPicPr>
          <p:nvPr/>
        </p:nvPicPr>
        <p:blipFill>
          <a:blip r:embed="rId2"/>
          <a:stretch>
            <a:fillRect/>
          </a:stretch>
        </p:blipFill>
        <p:spPr>
          <a:xfrm>
            <a:off x="2743199" y="2080854"/>
            <a:ext cx="6716110" cy="4223687"/>
          </a:xfrm>
          <a:prstGeom prst="rect">
            <a:avLst/>
          </a:prstGeom>
        </p:spPr>
      </p:pic>
    </p:spTree>
    <p:extLst>
      <p:ext uri="{BB962C8B-B14F-4D97-AF65-F5344CB8AC3E}">
        <p14:creationId xmlns:p14="http://schemas.microsoft.com/office/powerpoint/2010/main" val="36508919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2" name="Freeform 6" title="Page Number Shape">
            <a:extLst>
              <a:ext uri="{FF2B5EF4-FFF2-40B4-BE49-F238E27FC236}">
                <a16:creationId xmlns:a16="http://schemas.microsoft.com/office/drawing/2014/main" xmlns="" id="{20D480B7-E112-400B-9D13-94A7604C5365}"/>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118920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2"/>
          </a:solidFill>
          <a:ln w="0">
            <a:noFill/>
            <a:prstDash val="solid"/>
            <a:round/>
            <a:headEnd/>
            <a:tailEnd/>
          </a:ln>
        </p:spPr>
      </p:sp>
      <p:cxnSp>
        <p:nvCxnSpPr>
          <p:cNvPr id="24" name="Straight Connector 23" title="Verticle Rule Line">
            <a:extLst>
              <a:ext uri="{FF2B5EF4-FFF2-40B4-BE49-F238E27FC236}">
                <a16:creationId xmlns:a16="http://schemas.microsoft.com/office/drawing/2014/main" xmlns="" id="{09F41389-C636-4E32-BA8E-2CC1A9C24FF5}"/>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73855" y="1257300"/>
            <a:ext cx="0" cy="560070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rotWithShape="1">
          <a:blip r:embed="rId2">
            <a:grayscl/>
          </a:blip>
          <a:srcRect t="11765"/>
          <a:stretch/>
        </p:blipFill>
        <p:spPr>
          <a:xfrm>
            <a:off x="20" y="0"/>
            <a:ext cx="12191980" cy="7803931"/>
          </a:xfrm>
          <a:prstGeom prst="rect">
            <a:avLst/>
          </a:prstGeom>
        </p:spPr>
      </p:pic>
      <p:sp>
        <p:nvSpPr>
          <p:cNvPr id="26" name="Rectangle 25">
            <a:extLst>
              <a:ext uri="{FF2B5EF4-FFF2-40B4-BE49-F238E27FC236}">
                <a16:creationId xmlns:a16="http://schemas.microsoft.com/office/drawing/2014/main" xmlns="" id="{70C0F585-5DA0-4F3D-A30D-0B979B08E04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solidFill>
            <a:schemeClr val="accent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6" title="Page Number Shape">
            <a:extLst>
              <a:ext uri="{FF2B5EF4-FFF2-40B4-BE49-F238E27FC236}">
                <a16:creationId xmlns:a16="http://schemas.microsoft.com/office/drawing/2014/main" xmlns="" id="{35B14F47-30BF-4311-9D73-F4B43333F78F}"/>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118920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2"/>
          </a:solidFill>
          <a:ln w="0">
            <a:noFill/>
            <a:prstDash val="solid"/>
            <a:round/>
            <a:headEnd/>
            <a:tailEnd/>
          </a:ln>
        </p:spPr>
      </p:sp>
      <p:cxnSp>
        <p:nvCxnSpPr>
          <p:cNvPr id="30" name="Straight Connector 29" title="Verticle Rule Line">
            <a:extLst>
              <a:ext uri="{FF2B5EF4-FFF2-40B4-BE49-F238E27FC236}">
                <a16:creationId xmlns:a16="http://schemas.microsoft.com/office/drawing/2014/main" xmlns="" id="{4F11CEAC-DDF2-4BFA-8754-A99959D1DAA3}"/>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73855" y="1257300"/>
            <a:ext cx="0" cy="560070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1088912" y="1143293"/>
            <a:ext cx="7635987" cy="4268965"/>
          </a:xfrm>
        </p:spPr>
        <p:txBody>
          <a:bodyPr vert="horz" lIns="91440" tIns="45720" rIns="91440" bIns="45720" rtlCol="0" anchor="t">
            <a:normAutofit/>
          </a:bodyPr>
          <a:lstStyle/>
          <a:p>
            <a:pPr algn="l">
              <a:lnSpc>
                <a:spcPct val="85000"/>
              </a:lnSpc>
            </a:pPr>
            <a:r>
              <a:rPr lang="en-US" sz="7700" cap="all" dirty="0">
                <a:solidFill>
                  <a:schemeClr val="bg1"/>
                </a:solidFill>
              </a:rPr>
              <a:t>The Formation</a:t>
            </a:r>
          </a:p>
        </p:txBody>
      </p:sp>
    </p:spTree>
    <p:extLst>
      <p:ext uri="{BB962C8B-B14F-4D97-AF65-F5344CB8AC3E}">
        <p14:creationId xmlns:p14="http://schemas.microsoft.com/office/powerpoint/2010/main" val="61722584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9" name="Freeform 6" title="Page Number Shape">
            <a:extLst>
              <a:ext uri="{FF2B5EF4-FFF2-40B4-BE49-F238E27FC236}">
                <a16:creationId xmlns:a16="http://schemas.microsoft.com/office/drawing/2014/main" xmlns="" id="{DFE21C14-DD8D-4484-AA02-547A6DF05115}"/>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118920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2"/>
          </a:solidFill>
          <a:ln w="0">
            <a:noFill/>
            <a:prstDash val="solid"/>
            <a:round/>
            <a:headEnd/>
            <a:tailEnd/>
          </a:ln>
        </p:spPr>
      </p:sp>
      <p:cxnSp>
        <p:nvCxnSpPr>
          <p:cNvPr id="11" name="Straight Connector 10" title="Verticle Rule Line">
            <a:extLst>
              <a:ext uri="{FF2B5EF4-FFF2-40B4-BE49-F238E27FC236}">
                <a16:creationId xmlns:a16="http://schemas.microsoft.com/office/drawing/2014/main" xmlns="" id="{B74BD4A6-13F5-407E-9FAB-AD1C2B709788}"/>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73855" y="1257300"/>
            <a:ext cx="0" cy="560070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useBgFill="1">
        <p:nvSpPr>
          <p:cNvPr id="13" name="Rectangle 12">
            <a:extLst>
              <a:ext uri="{FF2B5EF4-FFF2-40B4-BE49-F238E27FC236}">
                <a16:creationId xmlns:a16="http://schemas.microsoft.com/office/drawing/2014/main" xmlns="" id="{D66229B6-77A8-44FF-8BBC-C4C6C8229A38}"/>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32638"/>
            <a:ext cx="12191999" cy="68906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6" title="Page Number Shape">
            <a:extLst>
              <a:ext uri="{FF2B5EF4-FFF2-40B4-BE49-F238E27FC236}">
                <a16:creationId xmlns:a16="http://schemas.microsoft.com/office/drawing/2014/main" xmlns="" id="{3D765BA4-DC9F-45CA-8520-B35FA65233E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2735609"/>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2"/>
          </a:solidFill>
          <a:ln w="0">
            <a:noFill/>
            <a:prstDash val="solid"/>
            <a:round/>
            <a:headEnd/>
            <a:tailEnd/>
          </a:ln>
        </p:spPr>
      </p:sp>
      <p:cxnSp>
        <p:nvCxnSpPr>
          <p:cNvPr id="17" name="Straight Connector 16" title="Horizontal Rule Line">
            <a:extLst>
              <a:ext uri="{FF2B5EF4-FFF2-40B4-BE49-F238E27FC236}">
                <a16:creationId xmlns:a16="http://schemas.microsoft.com/office/drawing/2014/main" xmlns="" id="{1F149968-B179-4B92-828F-2089F0FE4284}"/>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 y="6178167"/>
            <a:ext cx="10244326"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2"/>
          <a:stretch>
            <a:fillRect/>
          </a:stretch>
        </p:blipFill>
        <p:spPr>
          <a:xfrm>
            <a:off x="3758150" y="1408581"/>
            <a:ext cx="6454670" cy="2146178"/>
          </a:xfrm>
          <a:prstGeom prst="rect">
            <a:avLst/>
          </a:prstGeom>
        </p:spPr>
      </p:pic>
      <p:sp>
        <p:nvSpPr>
          <p:cNvPr id="2" name="Title 1"/>
          <p:cNvSpPr>
            <a:spLocks noGrp="1"/>
          </p:cNvSpPr>
          <p:nvPr>
            <p:ph type="title"/>
          </p:nvPr>
        </p:nvSpPr>
        <p:spPr>
          <a:xfrm>
            <a:off x="1950719" y="4213780"/>
            <a:ext cx="8293608" cy="1766993"/>
          </a:xfrm>
        </p:spPr>
        <p:txBody>
          <a:bodyPr vert="horz" lIns="91440" tIns="45720" rIns="91440" bIns="45720" rtlCol="0" anchor="t">
            <a:normAutofit/>
          </a:bodyPr>
          <a:lstStyle/>
          <a:p>
            <a:pPr>
              <a:lnSpc>
                <a:spcPct val="85000"/>
              </a:lnSpc>
            </a:pPr>
            <a:r>
              <a:rPr lang="en-US" sz="6100" cap="all" dirty="0">
                <a:solidFill>
                  <a:schemeClr val="bg1"/>
                </a:solidFill>
              </a:rPr>
              <a:t>Normal Wave Due to Wind</a:t>
            </a:r>
          </a:p>
        </p:txBody>
      </p:sp>
      <p:sp>
        <p:nvSpPr>
          <p:cNvPr id="3" name="TextBox 2"/>
          <p:cNvSpPr txBox="1"/>
          <p:nvPr/>
        </p:nvSpPr>
        <p:spPr>
          <a:xfrm>
            <a:off x="594859" y="458077"/>
            <a:ext cx="3194797" cy="1661993"/>
          </a:xfrm>
          <a:prstGeom prst="rect">
            <a:avLst/>
          </a:prstGeom>
          <a:noFill/>
        </p:spPr>
        <p:txBody>
          <a:bodyPr wrap="square" rtlCol="0">
            <a:spAutoFit/>
          </a:bodyPr>
          <a:lstStyle/>
          <a:p>
            <a:r>
              <a:rPr lang="en-US" sz="2800" dirty="0" smtClean="0">
                <a:solidFill>
                  <a:schemeClr val="bg1"/>
                </a:solidFill>
              </a:rPr>
              <a:t>Wind Causing the  Crests and Troughs of the waves</a:t>
            </a:r>
          </a:p>
          <a:p>
            <a:endParaRPr lang="en-US" dirty="0">
              <a:solidFill>
                <a:schemeClr val="bg1"/>
              </a:solidFill>
            </a:endParaRPr>
          </a:p>
        </p:txBody>
      </p:sp>
      <p:cxnSp>
        <p:nvCxnSpPr>
          <p:cNvPr id="6" name="Straight Arrow Connector 5"/>
          <p:cNvCxnSpPr>
            <a:stCxn id="3" idx="3"/>
          </p:cNvCxnSpPr>
          <p:nvPr/>
        </p:nvCxnSpPr>
        <p:spPr>
          <a:xfrm>
            <a:off x="3789656" y="1289074"/>
            <a:ext cx="951677" cy="590526"/>
          </a:xfrm>
          <a:prstGeom prst="straightConnector1">
            <a:avLst/>
          </a:prstGeom>
          <a:ln>
            <a:solidFill>
              <a:schemeClr val="bg1"/>
            </a:solidFill>
            <a:tailEnd type="triangle"/>
          </a:ln>
        </p:spPr>
        <p:style>
          <a:lnRef idx="3">
            <a:schemeClr val="dk1"/>
          </a:lnRef>
          <a:fillRef idx="0">
            <a:schemeClr val="dk1"/>
          </a:fillRef>
          <a:effectRef idx="2">
            <a:schemeClr val="dk1"/>
          </a:effectRef>
          <a:fontRef idx="minor">
            <a:schemeClr val="tx1"/>
          </a:fontRef>
        </p:style>
      </p:cxnSp>
      <p:cxnSp>
        <p:nvCxnSpPr>
          <p:cNvPr id="16" name="Straight Arrow Connector 15"/>
          <p:cNvCxnSpPr>
            <a:stCxn id="3" idx="3"/>
          </p:cNvCxnSpPr>
          <p:nvPr/>
        </p:nvCxnSpPr>
        <p:spPr>
          <a:xfrm>
            <a:off x="3789656" y="1289074"/>
            <a:ext cx="1782726" cy="719280"/>
          </a:xfrm>
          <a:prstGeom prst="straightConnector1">
            <a:avLst/>
          </a:prstGeom>
          <a:ln>
            <a:solidFill>
              <a:schemeClr val="bg1"/>
            </a:solidFill>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83007780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 name="Freeform 6" title="Page Number Shape">
            <a:extLst>
              <a:ext uri="{FF2B5EF4-FFF2-40B4-BE49-F238E27FC236}">
                <a16:creationId xmlns:a16="http://schemas.microsoft.com/office/drawing/2014/main" xmlns="" id="{20D480B7-E112-400B-9D13-94A7604C5365}"/>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118920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2"/>
          </a:solidFill>
          <a:ln w="0">
            <a:noFill/>
            <a:prstDash val="solid"/>
            <a:round/>
            <a:headEnd/>
            <a:tailEnd/>
          </a:ln>
        </p:spPr>
      </p:sp>
      <p:cxnSp>
        <p:nvCxnSpPr>
          <p:cNvPr id="12" name="Straight Connector 11" title="Verticle Rule Line">
            <a:extLst>
              <a:ext uri="{FF2B5EF4-FFF2-40B4-BE49-F238E27FC236}">
                <a16:creationId xmlns:a16="http://schemas.microsoft.com/office/drawing/2014/main" xmlns="" id="{09F41389-C636-4E32-BA8E-2CC1A9C24FF5}"/>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73855" y="1257300"/>
            <a:ext cx="0" cy="560070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xmlns="" id="{EAE37787-8DC5-4A74-B78A-2705096F413C}"/>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32638"/>
            <a:ext cx="12191999" cy="68906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6" title="Page Number Shape">
            <a:extLst>
              <a:ext uri="{FF2B5EF4-FFF2-40B4-BE49-F238E27FC236}">
                <a16:creationId xmlns:a16="http://schemas.microsoft.com/office/drawing/2014/main" xmlns="" id="{E634EFBE-63C5-4929-B939-5C3960532AEF}"/>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2735609"/>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2"/>
          </a:solidFill>
          <a:ln w="0">
            <a:noFill/>
            <a:prstDash val="solid"/>
            <a:round/>
            <a:headEnd/>
            <a:tailEnd/>
          </a:ln>
        </p:spPr>
      </p:sp>
      <p:cxnSp>
        <p:nvCxnSpPr>
          <p:cNvPr id="18" name="Straight Connector 17" title="Horizontal Rule Line">
            <a:extLst>
              <a:ext uri="{FF2B5EF4-FFF2-40B4-BE49-F238E27FC236}">
                <a16:creationId xmlns:a16="http://schemas.microsoft.com/office/drawing/2014/main" xmlns="" id="{C5AE6BC1-69C1-4A26-A25A-7BA6864F2A83}"/>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 y="6178167"/>
            <a:ext cx="10244326"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pic>
        <p:nvPicPr>
          <p:cNvPr id="7" name="Content Placeholder 3"/>
          <p:cNvPicPr>
            <a:picLocks noGrp="1" noChangeAspect="1"/>
          </p:cNvPicPr>
          <p:nvPr>
            <p:ph idx="1"/>
          </p:nvPr>
        </p:nvPicPr>
        <p:blipFill rotWithShape="1">
          <a:blip r:embed="rId2">
            <a:extLst>
              <a:ext uri="{BEBA8EAE-BF5A-486C-A8C5-ECC9F3942E4B}">
                <a14:imgProps xmlns:a14="http://schemas.microsoft.com/office/drawing/2010/main">
                  <a14:imgLayer r:embed="rId3">
                    <a14:imgEffect>
                      <a14:backgroundRemoval t="0" b="99005" l="0" r="100000"/>
                    </a14:imgEffect>
                  </a14:imgLayer>
                </a14:imgProps>
              </a:ext>
            </a:extLst>
          </a:blip>
          <a:srcRect t="1248" b="-386"/>
          <a:stretch/>
        </p:blipFill>
        <p:spPr>
          <a:xfrm>
            <a:off x="2842276" y="1189204"/>
            <a:ext cx="6507445" cy="2596658"/>
          </a:xfrm>
          <a:prstGeom prst="rect">
            <a:avLst/>
          </a:prstGeom>
        </p:spPr>
      </p:pic>
      <p:sp>
        <p:nvSpPr>
          <p:cNvPr id="9" name="TextBox 8"/>
          <p:cNvSpPr txBox="1"/>
          <p:nvPr/>
        </p:nvSpPr>
        <p:spPr>
          <a:xfrm>
            <a:off x="6581573" y="629699"/>
            <a:ext cx="2656862" cy="800219"/>
          </a:xfrm>
          <a:prstGeom prst="rect">
            <a:avLst/>
          </a:prstGeom>
          <a:noFill/>
          <a:ln>
            <a:noFill/>
          </a:ln>
        </p:spPr>
        <p:txBody>
          <a:bodyPr wrap="square" rtlCol="0">
            <a:spAutoFit/>
          </a:bodyPr>
          <a:lstStyle/>
          <a:p>
            <a:r>
              <a:rPr lang="en-US" sz="2800" smtClean="0">
                <a:solidFill>
                  <a:schemeClr val="bg1"/>
                </a:solidFill>
              </a:rPr>
              <a:t>Wave Shoaling</a:t>
            </a:r>
            <a:endParaRPr lang="en-US" sz="2800" dirty="0" smtClean="0">
              <a:solidFill>
                <a:schemeClr val="bg1"/>
              </a:solidFill>
            </a:endParaRPr>
          </a:p>
          <a:p>
            <a:endParaRPr lang="en-US" dirty="0">
              <a:solidFill>
                <a:schemeClr val="bg1"/>
              </a:solidFill>
            </a:endParaRPr>
          </a:p>
        </p:txBody>
      </p:sp>
      <p:sp>
        <p:nvSpPr>
          <p:cNvPr id="11" name="TextBox 10"/>
          <p:cNvSpPr txBox="1"/>
          <p:nvPr/>
        </p:nvSpPr>
        <p:spPr>
          <a:xfrm>
            <a:off x="2108963" y="3323092"/>
            <a:ext cx="2656862" cy="1231106"/>
          </a:xfrm>
          <a:prstGeom prst="rect">
            <a:avLst/>
          </a:prstGeom>
          <a:noFill/>
          <a:ln>
            <a:noFill/>
          </a:ln>
        </p:spPr>
        <p:txBody>
          <a:bodyPr wrap="square" rtlCol="0">
            <a:spAutoFit/>
          </a:bodyPr>
          <a:lstStyle/>
          <a:p>
            <a:r>
              <a:rPr lang="en-US" sz="2800" dirty="0" smtClean="0">
                <a:solidFill>
                  <a:schemeClr val="bg1"/>
                </a:solidFill>
              </a:rPr>
              <a:t>High speed, low amplitude</a:t>
            </a:r>
          </a:p>
          <a:p>
            <a:endParaRPr lang="en-US" dirty="0">
              <a:solidFill>
                <a:schemeClr val="bg1"/>
              </a:solidFill>
            </a:endParaRPr>
          </a:p>
        </p:txBody>
      </p:sp>
      <p:sp>
        <p:nvSpPr>
          <p:cNvPr id="13" name="TextBox 12"/>
          <p:cNvSpPr txBox="1"/>
          <p:nvPr/>
        </p:nvSpPr>
        <p:spPr>
          <a:xfrm>
            <a:off x="5729342" y="3785862"/>
            <a:ext cx="2656862" cy="1231106"/>
          </a:xfrm>
          <a:prstGeom prst="rect">
            <a:avLst/>
          </a:prstGeom>
          <a:noFill/>
          <a:ln>
            <a:noFill/>
          </a:ln>
        </p:spPr>
        <p:txBody>
          <a:bodyPr wrap="square" rtlCol="0">
            <a:spAutoFit/>
          </a:bodyPr>
          <a:lstStyle/>
          <a:p>
            <a:r>
              <a:rPr lang="en-US" sz="2800" dirty="0" smtClean="0">
                <a:solidFill>
                  <a:schemeClr val="bg1"/>
                </a:solidFill>
              </a:rPr>
              <a:t>Low speed</a:t>
            </a:r>
            <a:r>
              <a:rPr lang="en-US" sz="2800" smtClean="0">
                <a:solidFill>
                  <a:schemeClr val="bg1"/>
                </a:solidFill>
              </a:rPr>
              <a:t>, high amplitude</a:t>
            </a:r>
            <a:endParaRPr lang="en-US" sz="2800" dirty="0" smtClean="0">
              <a:solidFill>
                <a:schemeClr val="bg1"/>
              </a:solidFill>
            </a:endParaRPr>
          </a:p>
          <a:p>
            <a:endParaRPr lang="en-US" dirty="0">
              <a:solidFill>
                <a:schemeClr val="bg1"/>
              </a:solidFill>
            </a:endParaRPr>
          </a:p>
        </p:txBody>
      </p:sp>
      <p:cxnSp>
        <p:nvCxnSpPr>
          <p:cNvPr id="4" name="Straight Arrow Connector 3"/>
          <p:cNvCxnSpPr/>
          <p:nvPr/>
        </p:nvCxnSpPr>
        <p:spPr>
          <a:xfrm flipV="1">
            <a:off x="3366701" y="2487533"/>
            <a:ext cx="294221" cy="825510"/>
          </a:xfrm>
          <a:prstGeom prst="straightConnector1">
            <a:avLst/>
          </a:prstGeom>
          <a:ln>
            <a:solidFill>
              <a:schemeClr val="bg1"/>
            </a:solidFill>
            <a:tailEnd type="triangle"/>
          </a:ln>
        </p:spPr>
        <p:style>
          <a:lnRef idx="3">
            <a:schemeClr val="dk1"/>
          </a:lnRef>
          <a:fillRef idx="0">
            <a:schemeClr val="dk1"/>
          </a:fillRef>
          <a:effectRef idx="2">
            <a:schemeClr val="dk1"/>
          </a:effectRef>
          <a:fontRef idx="minor">
            <a:schemeClr val="tx1"/>
          </a:fontRef>
        </p:style>
      </p:cxnSp>
      <p:cxnSp>
        <p:nvCxnSpPr>
          <p:cNvPr id="15" name="Straight Arrow Connector 14"/>
          <p:cNvCxnSpPr/>
          <p:nvPr/>
        </p:nvCxnSpPr>
        <p:spPr>
          <a:xfrm flipH="1" flipV="1">
            <a:off x="6834245" y="2487533"/>
            <a:ext cx="9332" cy="1225490"/>
          </a:xfrm>
          <a:prstGeom prst="straightConnector1">
            <a:avLst/>
          </a:prstGeom>
          <a:ln>
            <a:solidFill>
              <a:schemeClr val="bg1"/>
            </a:solidFill>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217730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a:xfrm>
                <a:off x="0" y="119411"/>
                <a:ext cx="12192000" cy="4952492"/>
              </a:xfrm>
            </p:spPr>
            <p:txBody>
              <a:bodyPr/>
              <a:lstStyle/>
              <a:p>
                <a:pPr algn="ctr"/>
                <a:r>
                  <a:rPr lang="en-US" dirty="0" smtClean="0"/>
                  <a:t> </a:t>
                </a:r>
                <a14:m>
                  <m:oMath xmlns:m="http://schemas.openxmlformats.org/officeDocument/2006/math">
                    <m:r>
                      <a:rPr lang="en-GB" b="0" i="1" smtClean="0">
                        <a:latin typeface="Cambria Math" charset="0"/>
                      </a:rPr>
                      <m:t>𝑣</m:t>
                    </m:r>
                    <m:r>
                      <a:rPr lang="en-GB" b="0" i="1" smtClean="0">
                        <a:latin typeface="Cambria Math" charset="0"/>
                      </a:rPr>
                      <m:t>=</m:t>
                    </m:r>
                    <m:rad>
                      <m:radPr>
                        <m:degHide m:val="on"/>
                        <m:ctrlPr>
                          <a:rPr lang="en-GB" b="0" i="1" smtClean="0">
                            <a:latin typeface="Cambria Math" charset="0"/>
                            <a:ea typeface="Cambria Math" charset="0"/>
                            <a:cs typeface="Cambria Math" charset="0"/>
                          </a:rPr>
                        </m:ctrlPr>
                      </m:radPr>
                      <m:deg/>
                      <m:e>
                        <m:r>
                          <a:rPr lang="en-GB" b="0" i="1" smtClean="0">
                            <a:latin typeface="Cambria Math" charset="0"/>
                            <a:ea typeface="Cambria Math" charset="0"/>
                            <a:cs typeface="Cambria Math" charset="0"/>
                          </a:rPr>
                          <m:t>𝑔𝑑</m:t>
                        </m:r>
                      </m:e>
                    </m:rad>
                  </m:oMath>
                </a14:m>
                <a:r>
                  <a:rPr lang="en-GB" b="0" dirty="0" smtClean="0">
                    <a:ea typeface="Cambria Math" charset="0"/>
                    <a:cs typeface="Cambria Math" charset="0"/>
                  </a:rPr>
                  <a:t/>
                </a:r>
                <a:br>
                  <a:rPr lang="en-GB" b="0" dirty="0" smtClean="0">
                    <a:ea typeface="Cambria Math" charset="0"/>
                    <a:cs typeface="Cambria Math" charset="0"/>
                  </a:rPr>
                </a:br>
                <a:r>
                  <a:rPr lang="en-GB" b="0" dirty="0" smtClean="0">
                    <a:ea typeface="Cambria Math" charset="0"/>
                    <a:cs typeface="Cambria Math" charset="0"/>
                  </a:rPr>
                  <a:t/>
                </a:r>
                <a:br>
                  <a:rPr lang="en-GB" b="0" dirty="0" smtClean="0">
                    <a:ea typeface="Cambria Math" charset="0"/>
                    <a:cs typeface="Cambria Math" charset="0"/>
                  </a:rPr>
                </a:br>
                <a:r>
                  <a:rPr lang="en-GB" dirty="0" smtClean="0">
                    <a:ea typeface="Cambria Math" charset="0"/>
                    <a:cs typeface="Cambria Math" charset="0"/>
                  </a:rPr>
                  <a:t>As water comes closer to shore, d decreases, therefore v decreases.</a:t>
                </a:r>
                <a:endParaRPr lang="en-US"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0" y="119411"/>
                <a:ext cx="12192000" cy="4952492"/>
              </a:xfrm>
              <a:blipFill rotWithShape="0">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62760686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p:cNvSpPr>
                <a:spLocks noGrp="1"/>
              </p:cNvSpPr>
              <p:nvPr>
                <p:ph type="title"/>
              </p:nvPr>
            </p:nvSpPr>
            <p:spPr>
              <a:xfrm>
                <a:off x="0" y="119411"/>
                <a:ext cx="12192000" cy="6010456"/>
              </a:xfrm>
            </p:spPr>
            <p:txBody>
              <a:bodyPr>
                <a:normAutofit fontScale="90000"/>
              </a:bodyPr>
              <a:lstStyle/>
              <a:p>
                <a:pPr algn="ctr"/>
                <a:r>
                  <a:rPr lang="en-GB" b="0" u="sng" dirty="0" smtClean="0">
                    <a:ea typeface="Cambria Math" charset="0"/>
                    <a:cs typeface="Cambria Math" charset="0"/>
                  </a:rPr>
                  <a:t>Tsunami in Japan 2011</a:t>
                </a:r>
                <a:r>
                  <a:rPr lang="en-GB" b="0" dirty="0" smtClean="0">
                    <a:ea typeface="Cambria Math" charset="0"/>
                    <a:cs typeface="Cambria Math" charset="0"/>
                  </a:rPr>
                  <a:t/>
                </a:r>
                <a:br>
                  <a:rPr lang="en-GB" b="0" dirty="0" smtClean="0">
                    <a:ea typeface="Cambria Math" charset="0"/>
                    <a:cs typeface="Cambria Math" charset="0"/>
                  </a:rPr>
                </a:br>
                <a:r>
                  <a:rPr lang="en-US" dirty="0" smtClean="0"/>
                  <a:t> </a:t>
                </a:r>
                <a:r>
                  <a:rPr lang="en-GB" dirty="0" smtClean="0">
                    <a:ea typeface="Cambria Math" charset="0"/>
                    <a:cs typeface="Cambria Math" charset="0"/>
                  </a:rPr>
                  <a:t/>
                </a:r>
                <a:br>
                  <a:rPr lang="en-GB" dirty="0" smtClean="0">
                    <a:ea typeface="Cambria Math" charset="0"/>
                    <a:cs typeface="Cambria Math" charset="0"/>
                  </a:rPr>
                </a:br>
                <a:r>
                  <a:rPr lang="en-GB" sz="4400" dirty="0">
                    <a:ea typeface="Cambria Math" charset="0"/>
                    <a:cs typeface="Cambria Math" charset="0"/>
                  </a:rPr>
                  <a:t>T</a:t>
                </a:r>
                <a:r>
                  <a:rPr lang="en-GB" sz="4400" dirty="0" smtClean="0">
                    <a:ea typeface="Cambria Math" charset="0"/>
                    <a:cs typeface="Cambria Math" charset="0"/>
                  </a:rPr>
                  <a:t>he depth at the point of the earth quake: 29Km</a:t>
                </a:r>
                <a:br>
                  <a:rPr lang="en-GB" sz="4400" dirty="0" smtClean="0">
                    <a:ea typeface="Cambria Math" charset="0"/>
                    <a:cs typeface="Cambria Math" charset="0"/>
                  </a:rPr>
                </a:br>
                <a:r>
                  <a:rPr lang="en-GB" sz="4400" dirty="0">
                    <a:ea typeface="Cambria Math" charset="0"/>
                    <a:cs typeface="Cambria Math" charset="0"/>
                  </a:rPr>
                  <a:t/>
                </a:r>
                <a:br>
                  <a:rPr lang="en-GB" sz="4400" dirty="0">
                    <a:ea typeface="Cambria Math" charset="0"/>
                    <a:cs typeface="Cambria Math" charset="0"/>
                  </a:rPr>
                </a:br>
                <a:r>
                  <a:rPr lang="en-GB" sz="4400" dirty="0" smtClean="0">
                    <a:ea typeface="Cambria Math" charset="0"/>
                    <a:cs typeface="Cambria Math" charset="0"/>
                  </a:rPr>
                  <a:t>Equation: </a:t>
                </a:r>
                <a14:m>
                  <m:oMath xmlns:m="http://schemas.openxmlformats.org/officeDocument/2006/math">
                    <m:r>
                      <a:rPr lang="en-GB" sz="4400">
                        <a:latin typeface="Cambria Math" charset="0"/>
                      </a:rPr>
                      <m:t>𝑣</m:t>
                    </m:r>
                    <m:r>
                      <a:rPr lang="en-GB" sz="4400">
                        <a:latin typeface="Cambria Math" charset="0"/>
                      </a:rPr>
                      <m:t>=</m:t>
                    </m:r>
                    <m:rad>
                      <m:radPr>
                        <m:degHide m:val="on"/>
                        <m:ctrlPr>
                          <a:rPr lang="en-GB" sz="4400">
                            <a:latin typeface="Cambria Math" charset="0"/>
                            <a:ea typeface="Cambria Math" charset="0"/>
                            <a:cs typeface="Cambria Math" charset="0"/>
                          </a:rPr>
                        </m:ctrlPr>
                      </m:radPr>
                      <m:deg/>
                      <m:e>
                        <m:r>
                          <a:rPr lang="en-GB" sz="4400">
                            <a:latin typeface="Cambria Math" charset="0"/>
                            <a:ea typeface="Cambria Math" charset="0"/>
                            <a:cs typeface="Cambria Math" charset="0"/>
                          </a:rPr>
                          <m:t>𝑔𝑑</m:t>
                        </m:r>
                      </m:e>
                    </m:rad>
                  </m:oMath>
                </a14:m>
                <a:r>
                  <a:rPr lang="en-GB" dirty="0" smtClean="0">
                    <a:ea typeface="Cambria Math" charset="0"/>
                    <a:cs typeface="Cambria Math" charset="0"/>
                  </a:rPr>
                  <a:t/>
                </a:r>
                <a:br>
                  <a:rPr lang="en-GB" dirty="0" smtClean="0">
                    <a:ea typeface="Cambria Math" charset="0"/>
                    <a:cs typeface="Cambria Math" charset="0"/>
                  </a:rPr>
                </a:br>
                <a14:m>
                  <m:oMathPara xmlns:m="http://schemas.openxmlformats.org/officeDocument/2006/math">
                    <m:oMathParaPr>
                      <m:jc m:val="centerGroup"/>
                    </m:oMathParaPr>
                    <m:oMath xmlns:m="http://schemas.openxmlformats.org/officeDocument/2006/math">
                      <m:r>
                        <a:rPr lang="en-GB">
                          <a:latin typeface="Cambria Math" charset="0"/>
                        </a:rPr>
                        <m:t>𝑣</m:t>
                      </m:r>
                      <m:r>
                        <a:rPr lang="en-GB">
                          <a:latin typeface="Cambria Math" charset="0"/>
                        </a:rPr>
                        <m:t>=</m:t>
                      </m:r>
                      <m:rad>
                        <m:radPr>
                          <m:degHide m:val="on"/>
                          <m:ctrlPr>
                            <a:rPr lang="en-GB">
                              <a:latin typeface="Cambria Math" charset="0"/>
                              <a:ea typeface="Cambria Math" charset="0"/>
                              <a:cs typeface="Cambria Math" charset="0"/>
                            </a:rPr>
                          </m:ctrlPr>
                        </m:radPr>
                        <m:deg/>
                        <m:e>
                          <m:r>
                            <a:rPr lang="en-GB" b="0" i="1" smtClean="0">
                              <a:latin typeface="Cambria Math" charset="0"/>
                              <a:ea typeface="Cambria Math" charset="0"/>
                              <a:cs typeface="Cambria Math" charset="0"/>
                            </a:rPr>
                            <m:t>(9.81)(29</m:t>
                          </m:r>
                          <m:r>
                            <a:rPr lang="en-GB" b="0" i="1" smtClean="0">
                              <a:latin typeface="Cambria Math" charset="0"/>
                              <a:ea typeface="Cambria Math" charset="0"/>
                              <a:cs typeface="Cambria Math" charset="0"/>
                            </a:rPr>
                            <m:t>𝑥</m:t>
                          </m:r>
                          <m:sSup>
                            <m:sSupPr>
                              <m:ctrlPr>
                                <a:rPr lang="en-GB" b="0" i="1" smtClean="0">
                                  <a:latin typeface="Cambria Math" charset="0"/>
                                  <a:ea typeface="Cambria Math" charset="0"/>
                                  <a:cs typeface="Cambria Math" charset="0"/>
                                </a:rPr>
                              </m:ctrlPr>
                            </m:sSupPr>
                            <m:e>
                              <m:r>
                                <a:rPr lang="en-GB" b="0" i="1" smtClean="0">
                                  <a:latin typeface="Cambria Math" charset="0"/>
                                  <a:ea typeface="Cambria Math" charset="0"/>
                                  <a:cs typeface="Cambria Math" charset="0"/>
                                </a:rPr>
                                <m:t>10</m:t>
                              </m:r>
                            </m:e>
                            <m:sup>
                              <m:r>
                                <a:rPr lang="en-GB" b="0" i="1" smtClean="0">
                                  <a:latin typeface="Cambria Math" charset="0"/>
                                  <a:ea typeface="Cambria Math" charset="0"/>
                                  <a:cs typeface="Cambria Math" charset="0"/>
                                </a:rPr>
                                <m:t>3</m:t>
                              </m:r>
                            </m:sup>
                          </m:sSup>
                          <m:r>
                            <a:rPr lang="en-GB" b="0" i="1" smtClean="0">
                              <a:latin typeface="Cambria Math" charset="0"/>
                              <a:ea typeface="Cambria Math" charset="0"/>
                              <a:cs typeface="Cambria Math" charset="0"/>
                            </a:rPr>
                            <m:t>)</m:t>
                          </m:r>
                        </m:e>
                      </m:rad>
                    </m:oMath>
                    <m:oMath xmlns:m="http://schemas.openxmlformats.org/officeDocument/2006/math">
                      <m:r>
                        <a:rPr lang="en-GB">
                          <a:latin typeface="Cambria Math" charset="0"/>
                        </a:rPr>
                        <m:t>𝑣</m:t>
                      </m:r>
                      <m:r>
                        <a:rPr lang="en-GB">
                          <a:latin typeface="Cambria Math" charset="0"/>
                        </a:rPr>
                        <m:t>=</m:t>
                      </m:r>
                      <m:r>
                        <a:rPr lang="en-GB" b="0" i="1" smtClean="0">
                          <a:latin typeface="Cambria Math" charset="0"/>
                        </a:rPr>
                        <m:t>533</m:t>
                      </m:r>
                      <m:r>
                        <a:rPr lang="en-GB" b="0" i="1" smtClean="0">
                          <a:latin typeface="Cambria Math" charset="0"/>
                        </a:rPr>
                        <m:t>𝑚</m:t>
                      </m:r>
                      <m:sSup>
                        <m:sSupPr>
                          <m:ctrlPr>
                            <a:rPr lang="en-GB" b="0" i="1" smtClean="0">
                              <a:latin typeface="Cambria Math" charset="0"/>
                            </a:rPr>
                          </m:ctrlPr>
                        </m:sSupPr>
                        <m:e>
                          <m:r>
                            <a:rPr lang="en-GB" b="0" i="1" smtClean="0">
                              <a:latin typeface="Cambria Math" charset="0"/>
                            </a:rPr>
                            <m:t>𝑠</m:t>
                          </m:r>
                        </m:e>
                        <m:sup>
                          <m:r>
                            <a:rPr lang="en-GB" b="0" i="1" smtClean="0">
                              <a:latin typeface="Cambria Math" charset="0"/>
                            </a:rPr>
                            <m:t>−1</m:t>
                          </m:r>
                        </m:sup>
                      </m:sSup>
                    </m:oMath>
                  </m:oMathPara>
                </a14:m>
                <a:r>
                  <a:rPr lang="en-GB" dirty="0" smtClean="0">
                    <a:ea typeface="Cambria Math" charset="0"/>
                    <a:cs typeface="Cambria Math" charset="0"/>
                  </a:rPr>
                  <a:t/>
                </a:r>
                <a:br>
                  <a:rPr lang="en-GB" dirty="0" smtClean="0">
                    <a:ea typeface="Cambria Math" charset="0"/>
                    <a:cs typeface="Cambria Math" charset="0"/>
                  </a:rPr>
                </a:br>
                <a:r>
                  <a:rPr lang="en-GB" dirty="0">
                    <a:ea typeface="Cambria Math" charset="0"/>
                    <a:cs typeface="Cambria Math" charset="0"/>
                  </a:rPr>
                  <a:t/>
                </a:r>
                <a:br>
                  <a:rPr lang="en-GB" dirty="0">
                    <a:ea typeface="Cambria Math" charset="0"/>
                    <a:cs typeface="Cambria Math" charset="0"/>
                  </a:rPr>
                </a:br>
                <a:endParaRPr lang="en-GB" dirty="0" smtClean="0">
                  <a:ea typeface="Cambria Math" charset="0"/>
                  <a:cs typeface="Cambria Math" charset="0"/>
                </a:endParaRPr>
              </a:p>
            </p:txBody>
          </p:sp>
        </mc:Choice>
        <mc:Fallback>
          <p:sp>
            <p:nvSpPr>
              <p:cNvPr id="2" name="Title 1"/>
              <p:cNvSpPr>
                <a:spLocks noGrp="1" noRot="1" noChangeAspect="1" noMove="1" noResize="1" noEditPoints="1" noAdjustHandles="1" noChangeArrowheads="1" noChangeShapeType="1" noTextEdit="1"/>
              </p:cNvSpPr>
              <p:nvPr>
                <p:ph type="title"/>
              </p:nvPr>
            </p:nvSpPr>
            <p:spPr>
              <a:xfrm>
                <a:off x="0" y="119411"/>
                <a:ext cx="12192000" cy="6010456"/>
              </a:xfrm>
              <a:blipFill rotWithShape="0">
                <a:blip r:embed="rId2"/>
                <a:stretch>
                  <a:fillRect t="-3448"/>
                </a:stretch>
              </a:blipFill>
            </p:spPr>
            <p:txBody>
              <a:bodyPr/>
              <a:lstStyle/>
              <a:p>
                <a:r>
                  <a:rPr lang="en-US">
                    <a:noFill/>
                  </a:rPr>
                  <a:t> </a:t>
                </a:r>
              </a:p>
            </p:txBody>
          </p:sp>
        </mc:Fallback>
      </mc:AlternateContent>
    </p:spTree>
    <p:extLst>
      <p:ext uri="{BB962C8B-B14F-4D97-AF65-F5344CB8AC3E}">
        <p14:creationId xmlns:p14="http://schemas.microsoft.com/office/powerpoint/2010/main" val="73870383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a:xfrm>
                <a:off x="1303866" y="440267"/>
                <a:ext cx="9364133" cy="4952492"/>
              </a:xfrm>
            </p:spPr>
            <p:txBody>
              <a:bodyPr>
                <a:normAutofit fontScale="90000"/>
              </a:bodyPr>
              <a:lstStyle/>
              <a:p>
                <a:pPr algn="ctr"/>
                <a:r>
                  <a:rPr lang="en-GB" b="0" dirty="0" smtClean="0">
                    <a:ea typeface="Cambria Math" charset="0"/>
                    <a:cs typeface="Cambria Math" charset="0"/>
                  </a:rPr>
                  <a:t>Energy Initial = Energy Final</a:t>
                </a:r>
                <a:br>
                  <a:rPr lang="en-GB" b="0" dirty="0" smtClean="0">
                    <a:ea typeface="Cambria Math" charset="0"/>
                    <a:cs typeface="Cambria Math" charset="0"/>
                  </a:rPr>
                </a:br>
                <a14:m>
                  <m:oMathPara xmlns:m="http://schemas.openxmlformats.org/officeDocument/2006/math">
                    <m:oMathParaPr>
                      <m:jc m:val="centerGroup"/>
                    </m:oMathParaPr>
                    <m:oMath xmlns:m="http://schemas.openxmlformats.org/officeDocument/2006/math">
                      <m:sSub>
                        <m:sSubPr>
                          <m:ctrlPr>
                            <a:rPr lang="en-US" b="0" i="1" smtClean="0">
                              <a:latin typeface="Cambria Math" charset="0"/>
                              <a:ea typeface="Cambria Math" charset="0"/>
                              <a:cs typeface="Cambria Math" charset="0"/>
                            </a:rPr>
                          </m:ctrlPr>
                        </m:sSubPr>
                        <m:e>
                          <m:r>
                            <a:rPr lang="en-GB" b="0" i="1" smtClean="0">
                              <a:latin typeface="Cambria Math" charset="0"/>
                              <a:ea typeface="Cambria Math" charset="0"/>
                              <a:cs typeface="Cambria Math" charset="0"/>
                            </a:rPr>
                            <m:t>𝐾𝑒</m:t>
                          </m:r>
                        </m:e>
                        <m:sub>
                          <m:r>
                            <a:rPr lang="en-GB" b="0" i="1" smtClean="0">
                              <a:latin typeface="Cambria Math" charset="0"/>
                              <a:ea typeface="Cambria Math" charset="0"/>
                              <a:cs typeface="Cambria Math" charset="0"/>
                            </a:rPr>
                            <m:t>𝑖</m:t>
                          </m:r>
                        </m:sub>
                      </m:sSub>
                      <m:r>
                        <a:rPr lang="en-GB" b="0" i="1" smtClean="0">
                          <a:latin typeface="Cambria Math" charset="0"/>
                          <a:ea typeface="Cambria Math" charset="0"/>
                          <a:cs typeface="Cambria Math" charset="0"/>
                        </a:rPr>
                        <m:t>+</m:t>
                      </m:r>
                      <m:sSub>
                        <m:sSubPr>
                          <m:ctrlPr>
                            <a:rPr lang="en-US" b="0" i="1" smtClean="0">
                              <a:latin typeface="Cambria Math" charset="0"/>
                              <a:ea typeface="Cambria Math" charset="0"/>
                              <a:cs typeface="Cambria Math" charset="0"/>
                            </a:rPr>
                          </m:ctrlPr>
                        </m:sSubPr>
                        <m:e>
                          <m:r>
                            <a:rPr lang="en-GB" b="0" i="1" smtClean="0">
                              <a:latin typeface="Cambria Math" charset="0"/>
                              <a:ea typeface="Cambria Math" charset="0"/>
                              <a:cs typeface="Cambria Math" charset="0"/>
                            </a:rPr>
                            <m:t>𝑃𝑒</m:t>
                          </m:r>
                        </m:e>
                        <m:sub>
                          <m:r>
                            <a:rPr lang="en-GB" b="0" i="1" smtClean="0">
                              <a:latin typeface="Cambria Math" charset="0"/>
                              <a:ea typeface="Cambria Math" charset="0"/>
                              <a:cs typeface="Cambria Math" charset="0"/>
                            </a:rPr>
                            <m:t>𝑖</m:t>
                          </m:r>
                        </m:sub>
                      </m:sSub>
                      <m:r>
                        <a:rPr lang="en-GB" b="0" i="1" smtClean="0">
                          <a:latin typeface="Cambria Math" charset="0"/>
                          <a:ea typeface="Cambria Math" charset="0"/>
                          <a:cs typeface="Cambria Math" charset="0"/>
                        </a:rPr>
                        <m:t>= </m:t>
                      </m:r>
                      <m:sSub>
                        <m:sSubPr>
                          <m:ctrlPr>
                            <a:rPr lang="en-US" b="0" i="1" smtClean="0">
                              <a:latin typeface="Cambria Math" charset="0"/>
                              <a:ea typeface="Cambria Math" charset="0"/>
                              <a:cs typeface="Cambria Math" charset="0"/>
                            </a:rPr>
                          </m:ctrlPr>
                        </m:sSubPr>
                        <m:e>
                          <m:r>
                            <a:rPr lang="en-GB" b="0" i="1" smtClean="0">
                              <a:latin typeface="Cambria Math" charset="0"/>
                              <a:ea typeface="Cambria Math" charset="0"/>
                              <a:cs typeface="Cambria Math" charset="0"/>
                            </a:rPr>
                            <m:t>𝐾𝑒</m:t>
                          </m:r>
                        </m:e>
                        <m:sub>
                          <m:r>
                            <a:rPr lang="en-GB" b="0" i="1" smtClean="0">
                              <a:latin typeface="Cambria Math" charset="0"/>
                              <a:ea typeface="Cambria Math" charset="0"/>
                              <a:cs typeface="Cambria Math" charset="0"/>
                            </a:rPr>
                            <m:t>𝑓</m:t>
                          </m:r>
                        </m:sub>
                      </m:sSub>
                      <m:r>
                        <a:rPr lang="en-GB" b="0" i="1" smtClean="0">
                          <a:latin typeface="Cambria Math" charset="0"/>
                          <a:ea typeface="Cambria Math" charset="0"/>
                          <a:cs typeface="Cambria Math" charset="0"/>
                        </a:rPr>
                        <m:t>+ </m:t>
                      </m:r>
                      <m:sSub>
                        <m:sSubPr>
                          <m:ctrlPr>
                            <a:rPr lang="en-US" b="0" i="1" smtClean="0">
                              <a:latin typeface="Cambria Math" charset="0"/>
                              <a:ea typeface="Cambria Math" charset="0"/>
                              <a:cs typeface="Cambria Math" charset="0"/>
                            </a:rPr>
                          </m:ctrlPr>
                        </m:sSubPr>
                        <m:e>
                          <m:r>
                            <a:rPr lang="en-GB" b="0" i="1" smtClean="0">
                              <a:latin typeface="Cambria Math" charset="0"/>
                              <a:ea typeface="Cambria Math" charset="0"/>
                              <a:cs typeface="Cambria Math" charset="0"/>
                            </a:rPr>
                            <m:t>𝑃𝑒</m:t>
                          </m:r>
                        </m:e>
                        <m:sub>
                          <m:r>
                            <a:rPr lang="en-GB" b="0" i="1" smtClean="0">
                              <a:latin typeface="Cambria Math" charset="0"/>
                              <a:ea typeface="Cambria Math" charset="0"/>
                              <a:cs typeface="Cambria Math" charset="0"/>
                            </a:rPr>
                            <m:t>𝑓</m:t>
                          </m:r>
                        </m:sub>
                      </m:sSub>
                    </m:oMath>
                  </m:oMathPara>
                </a14:m>
                <a:r>
                  <a:rPr lang="en-GB" dirty="0" smtClean="0">
                    <a:ea typeface="Cambria Math" charset="0"/>
                    <a:cs typeface="Cambria Math" charset="0"/>
                  </a:rPr>
                  <a:t/>
                </a:r>
                <a:br>
                  <a:rPr lang="en-GB" dirty="0" smtClean="0">
                    <a:ea typeface="Cambria Math" charset="0"/>
                    <a:cs typeface="Cambria Math" charset="0"/>
                  </a:rPr>
                </a:br>
                <a:r>
                  <a:rPr lang="en-GB" dirty="0">
                    <a:ea typeface="Cambria Math" charset="0"/>
                    <a:cs typeface="Cambria Math" charset="0"/>
                  </a:rPr>
                  <a:t/>
                </a:r>
                <a:br>
                  <a:rPr lang="en-GB" dirty="0">
                    <a:ea typeface="Cambria Math" charset="0"/>
                    <a:cs typeface="Cambria Math" charset="0"/>
                  </a:rPr>
                </a:br>
                <a:r>
                  <a:rPr lang="en-GB" dirty="0" smtClean="0">
                    <a:ea typeface="Cambria Math" charset="0"/>
                    <a:cs typeface="Cambria Math" charset="0"/>
                  </a:rPr>
                  <a:t/>
                </a:r>
                <a:br>
                  <a:rPr lang="en-GB" dirty="0" smtClean="0">
                    <a:ea typeface="Cambria Math" charset="0"/>
                    <a:cs typeface="Cambria Math" charset="0"/>
                  </a:rPr>
                </a:br>
                <a:r>
                  <a:rPr lang="en-GB" dirty="0" smtClean="0">
                    <a:ea typeface="Cambria Math" charset="0"/>
                    <a:cs typeface="Cambria Math" charset="0"/>
                  </a:rPr>
                  <a:t>  </a:t>
                </a:r>
                <a14:m>
                  <m:oMath xmlns:m="http://schemas.openxmlformats.org/officeDocument/2006/math">
                    <m:r>
                      <a:rPr lang="en-GB" b="0" i="1" smtClean="0">
                        <a:latin typeface="Cambria Math" charset="0"/>
                        <a:ea typeface="Cambria Math" charset="0"/>
                        <a:cs typeface="Cambria Math" charset="0"/>
                      </a:rPr>
                      <m:t>𝐾𝑒</m:t>
                    </m:r>
                    <m:r>
                      <a:rPr lang="en-GB" b="0" i="1" smtClean="0">
                        <a:latin typeface="Cambria Math" charset="0"/>
                        <a:ea typeface="Cambria Math" charset="0"/>
                        <a:cs typeface="Cambria Math" charset="0"/>
                      </a:rPr>
                      <m:t>=0.5</m:t>
                    </m:r>
                    <m:r>
                      <a:rPr lang="en-GB" b="0" i="1" smtClean="0">
                        <a:latin typeface="Cambria Math" charset="0"/>
                        <a:ea typeface="Cambria Math" charset="0"/>
                        <a:cs typeface="Cambria Math" charset="0"/>
                      </a:rPr>
                      <m:t>𝑚</m:t>
                    </m:r>
                    <m:sSup>
                      <m:sSupPr>
                        <m:ctrlPr>
                          <a:rPr lang="en-GB" b="0" i="1" smtClean="0">
                            <a:latin typeface="Cambria Math" charset="0"/>
                            <a:ea typeface="Cambria Math" charset="0"/>
                            <a:cs typeface="Cambria Math" charset="0"/>
                          </a:rPr>
                        </m:ctrlPr>
                      </m:sSupPr>
                      <m:e>
                        <m:r>
                          <a:rPr lang="en-GB" b="0" i="1" smtClean="0">
                            <a:latin typeface="Cambria Math" charset="0"/>
                            <a:ea typeface="Cambria Math" charset="0"/>
                            <a:cs typeface="Cambria Math" charset="0"/>
                          </a:rPr>
                          <m:t>𝑣</m:t>
                        </m:r>
                      </m:e>
                      <m:sup>
                        <m:r>
                          <a:rPr lang="en-GB" b="0" i="1" smtClean="0">
                            <a:latin typeface="Cambria Math" charset="0"/>
                            <a:ea typeface="Cambria Math" charset="0"/>
                            <a:cs typeface="Cambria Math" charset="0"/>
                          </a:rPr>
                          <m:t>2</m:t>
                        </m:r>
                      </m:sup>
                    </m:sSup>
                  </m:oMath>
                </a14:m>
                <a:r>
                  <a:rPr lang="en-GB" dirty="0" smtClean="0">
                    <a:ea typeface="Cambria Math" charset="0"/>
                    <a:cs typeface="Cambria Math" charset="0"/>
                  </a:rPr>
                  <a:t/>
                </a:r>
                <a:br>
                  <a:rPr lang="en-GB" dirty="0" smtClean="0">
                    <a:ea typeface="Cambria Math" charset="0"/>
                    <a:cs typeface="Cambria Math" charset="0"/>
                  </a:rPr>
                </a:br>
                <a:r>
                  <a:rPr lang="en-GB" dirty="0" smtClean="0">
                    <a:ea typeface="Cambria Math" charset="0"/>
                    <a:cs typeface="Cambria Math" charset="0"/>
                  </a:rPr>
                  <a:t>P</a:t>
                </a:r>
                <a14:m>
                  <m:oMath xmlns:m="http://schemas.openxmlformats.org/officeDocument/2006/math">
                    <m:r>
                      <a:rPr lang="en-GB">
                        <a:latin typeface="Cambria Math" charset="0"/>
                        <a:ea typeface="Cambria Math" charset="0"/>
                        <a:cs typeface="Cambria Math" charset="0"/>
                      </a:rPr>
                      <m:t>𝑒</m:t>
                    </m:r>
                    <m:r>
                      <a:rPr lang="en-GB">
                        <a:latin typeface="Cambria Math" charset="0"/>
                        <a:ea typeface="Cambria Math" charset="0"/>
                        <a:cs typeface="Cambria Math" charset="0"/>
                      </a:rPr>
                      <m:t>=</m:t>
                    </m:r>
                    <m:r>
                      <a:rPr lang="en-GB" b="0" i="1" smtClean="0">
                        <a:latin typeface="Cambria Math" charset="0"/>
                        <a:ea typeface="Cambria Math" charset="0"/>
                        <a:cs typeface="Cambria Math" charset="0"/>
                      </a:rPr>
                      <m:t>𝑚𝑔h</m:t>
                    </m:r>
                  </m:oMath>
                </a14:m>
                <a:r>
                  <a:rPr lang="en-GB" dirty="0" smtClean="0">
                    <a:ea typeface="Cambria Math" charset="0"/>
                    <a:cs typeface="Cambria Math" charset="0"/>
                  </a:rPr>
                  <a:t/>
                </a:r>
                <a:br>
                  <a:rPr lang="en-GB" dirty="0" smtClean="0">
                    <a:ea typeface="Cambria Math" charset="0"/>
                    <a:cs typeface="Cambria Math" charset="0"/>
                  </a:rPr>
                </a:br>
                <a:r>
                  <a:rPr lang="en-GB" dirty="0" smtClean="0">
                    <a:ea typeface="Cambria Math" charset="0"/>
                    <a:cs typeface="Cambria Math" charset="0"/>
                  </a:rPr>
                  <a:t/>
                </a:r>
                <a:br>
                  <a:rPr lang="en-GB" dirty="0" smtClean="0">
                    <a:ea typeface="Cambria Math" charset="0"/>
                    <a:cs typeface="Cambria Math" charset="0"/>
                  </a:rPr>
                </a:br>
                <a:r>
                  <a:rPr lang="en-GB" b="0" dirty="0" smtClean="0">
                    <a:ea typeface="Cambria Math" charset="0"/>
                    <a:cs typeface="Cambria Math" charset="0"/>
                  </a:rPr>
                  <a:t/>
                </a:r>
                <a:br>
                  <a:rPr lang="en-GB" b="0" dirty="0" smtClean="0">
                    <a:ea typeface="Cambria Math" charset="0"/>
                    <a:cs typeface="Cambria Math" charset="0"/>
                  </a:rPr>
                </a:br>
                <a:r>
                  <a:rPr lang="en-GB" b="0" dirty="0" smtClean="0">
                    <a:ea typeface="Cambria Math" charset="0"/>
                    <a:cs typeface="Cambria Math" charset="0"/>
                  </a:rPr>
                  <a:t/>
                </a:r>
                <a:br>
                  <a:rPr lang="en-GB" b="0" dirty="0" smtClean="0">
                    <a:ea typeface="Cambria Math" charset="0"/>
                    <a:cs typeface="Cambria Math" charset="0"/>
                  </a:rPr>
                </a:br>
                <a:endParaRPr lang="en-US"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1303866" y="440267"/>
                <a:ext cx="9364133" cy="4952492"/>
              </a:xfrm>
              <a:blipFill rotWithShape="0">
                <a:blip r:embed="rId2"/>
                <a:stretch>
                  <a:fillRect t="-4059"/>
                </a:stretch>
              </a:blipFill>
            </p:spPr>
            <p:txBody>
              <a:bodyPr/>
              <a:lstStyle/>
              <a:p>
                <a:r>
                  <a:rPr lang="en-US">
                    <a:noFill/>
                  </a:rPr>
                  <a:t> </a:t>
                </a:r>
              </a:p>
            </p:txBody>
          </p:sp>
        </mc:Fallback>
      </mc:AlternateContent>
    </p:spTree>
    <p:extLst>
      <p:ext uri="{BB962C8B-B14F-4D97-AF65-F5344CB8AC3E}">
        <p14:creationId xmlns:p14="http://schemas.microsoft.com/office/powerpoint/2010/main" val="1494733975"/>
      </p:ext>
    </p:extLst>
  </p:cSld>
  <p:clrMapOvr>
    <a:masterClrMapping/>
  </p:clrMapOvr>
  <p:timing>
    <p:tnLst>
      <p:par>
        <p:cTn id="1" dur="indefinite" restart="never" nodeType="tmRoot"/>
      </p:par>
    </p:tnLst>
  </p:timing>
</p:sld>
</file>

<file path=ppt/theme/theme1.xml><?xml version="1.0" encoding="utf-8"?>
<a:theme xmlns:a="http://schemas.openxmlformats.org/drawingml/2006/main" name="Headlines">
  <a:themeElements>
    <a:clrScheme name="Headlines">
      <a:dk1>
        <a:sysClr val="windowText" lastClr="000000"/>
      </a:dk1>
      <a:lt1>
        <a:sysClr val="window" lastClr="FFFFFF"/>
      </a:lt1>
      <a:dk2>
        <a:srgbClr val="07151B"/>
      </a:dk2>
      <a:lt2>
        <a:srgbClr val="F2F3F3"/>
      </a:lt2>
      <a:accent1>
        <a:srgbClr val="1C546B"/>
      </a:accent1>
      <a:accent2>
        <a:srgbClr val="606968"/>
      </a:accent2>
      <a:accent3>
        <a:srgbClr val="8D8D35"/>
      </a:accent3>
      <a:accent4>
        <a:srgbClr val="D9A142"/>
      </a:accent4>
      <a:accent5>
        <a:srgbClr val="C47023"/>
      </a:accent5>
      <a:accent6>
        <a:srgbClr val="754D64"/>
      </a:accent6>
      <a:hlink>
        <a:srgbClr val="417E93"/>
      </a:hlink>
      <a:folHlink>
        <a:srgbClr val="A76D89"/>
      </a:folHlink>
    </a:clrScheme>
    <a:fontScheme name="Headlines">
      <a:majorFont>
        <a:latin typeface="Century Schoolbook" panose="02040604050505020304"/>
        <a:ea typeface=""/>
        <a:cs typeface=""/>
      </a:majorFont>
      <a:minorFont>
        <a:latin typeface="Corbel" panose="020B0503020204020204"/>
        <a:ea typeface=""/>
        <a:cs typeface=""/>
      </a:minorFont>
    </a:fontScheme>
    <a:fmtScheme name="Headlines">
      <a:fillStyleLst>
        <a:solidFill>
          <a:schemeClr val="phClr"/>
        </a:solidFill>
        <a:solidFill>
          <a:schemeClr val="phClr">
            <a:tint val="67000"/>
            <a:satMod val="105000"/>
          </a:schemeClr>
        </a:solidFill>
        <a:gradFill rotWithShape="1">
          <a:gsLst>
            <a:gs pos="0">
              <a:schemeClr val="phClr">
                <a:tint val="100000"/>
                <a:satMod val="103000"/>
                <a:lumMod val="102000"/>
              </a:schemeClr>
            </a:gs>
            <a:gs pos="50000">
              <a:schemeClr val="phClr">
                <a:shade val="100000"/>
                <a:satMod val="110000"/>
                <a:lumMod val="100000"/>
              </a:schemeClr>
            </a:gs>
            <a:gs pos="100000">
              <a:schemeClr val="phClr">
                <a:shade val="70000"/>
                <a:satMod val="120000"/>
                <a:lumMod val="99000"/>
              </a:schemeClr>
            </a:gs>
          </a:gsLst>
          <a:path path="circle">
            <a:fillToRect l="100000" t="100000" r="100000" b="100000"/>
          </a:path>
        </a:gradFill>
      </a:fillStyleLst>
      <a:lnStyleLst>
        <a:ln w="6350" cap="flat" cmpd="sng" algn="in">
          <a:solidFill>
            <a:schemeClr val="phClr"/>
          </a:solidFill>
          <a:prstDash val="solid"/>
        </a:ln>
        <a:ln w="12700" cap="flat" cmpd="sng" algn="in">
          <a:solidFill>
            <a:schemeClr val="phClr"/>
          </a:solidFill>
          <a:prstDash val="solid"/>
        </a:ln>
        <a:ln w="19050" cap="flat" cmpd="sng" algn="in">
          <a:solidFill>
            <a:schemeClr val="phClr">
              <a:satMod val="150000"/>
            </a:schemeClr>
          </a:solidFill>
          <a:prstDash val="solid"/>
        </a:ln>
      </a:lnStyleLst>
      <a:effectStyleLst>
        <a:effectStyle>
          <a:effectLst/>
        </a:effectStyle>
        <a:effectStyle>
          <a:effectLst/>
        </a:effectStyle>
        <a:effectStyle>
          <a:effectLst>
            <a:innerShdw blurRad="88900" dist="25400" dir="10800000">
              <a:srgbClr val="000000">
                <a:alpha val="25000"/>
              </a:srgbClr>
            </a:innerShdw>
            <a:outerShdw blurRad="25400" dist="25400" dir="5400000" rotWithShape="0">
              <a:srgbClr val="FFFFFF">
                <a:alpha val="10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Headlines" id="{3841520A-25F2-4EB8-BE4C-611DB5ABEED9}" vid="{12434FFF-CE4A-40FC-99FF-CA1400F2E62F}"/>
    </a:ext>
  </a:extLst>
</a:theme>
</file>

<file path=docProps/app.xml><?xml version="1.0" encoding="utf-8"?>
<Properties xmlns="http://schemas.openxmlformats.org/officeDocument/2006/extended-properties" xmlns:vt="http://schemas.openxmlformats.org/officeDocument/2006/docPropsVTypes">
  <Template>Headlines</Template>
  <TotalTime>1569</TotalTime>
  <Words>97</Words>
  <Application>Microsoft Macintosh PowerPoint</Application>
  <PresentationFormat>Widescreen</PresentationFormat>
  <Paragraphs>16</Paragraphs>
  <Slides>12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Cambria Math</vt:lpstr>
      <vt:lpstr>Century Schoolbook</vt:lpstr>
      <vt:lpstr>Corbel</vt:lpstr>
      <vt:lpstr>Arial</vt:lpstr>
      <vt:lpstr>Headlines</vt:lpstr>
      <vt:lpstr>The Physics Of Tsunamis</vt:lpstr>
      <vt:lpstr>PowerPoint Presentation</vt:lpstr>
      <vt:lpstr>Tidal Wave</vt:lpstr>
      <vt:lpstr>The Formation</vt:lpstr>
      <vt:lpstr>Normal Wave Due to Wind</vt:lpstr>
      <vt:lpstr>PowerPoint Presentation</vt:lpstr>
      <vt:lpstr> v=√gd  As water comes closer to shore, d decreases, therefore v decreases.</vt:lpstr>
      <vt:lpstr>Tsunami in Japan 2011   The depth at the point of the earth quake: 29Km  Equation: v=√gd v=√((9.81)(29x〖10〗^3)) v=533ms^(-1)  </vt:lpstr>
      <vt:lpstr>Energy Initial = Energy Final 〖Ke〗_i+〖Pe〗_i= 〖Ke〗_f+ 〖Pe〗_f     Ke=0.5mv^2 Pe=mgh    </vt:lpstr>
      <vt:lpstr>Refraction</vt:lpstr>
      <vt:lpstr>Boxing Day Tsunami</vt:lpstr>
      <vt:lpstr>PowerPoint Presentation</vt:lpstr>
    </vt:vector>
  </TitlesOfParts>
  <Company/>
  <LinksUpToDate>false</LinksUpToDate>
  <SharedDoc>false</SharedDoc>
  <HyperlinksChanged>false</HyperlinksChanged>
  <AppVersion>15.0026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Physics Of Tsunamis</dc:title>
  <dc:creator>Nathan Preston</dc:creator>
  <cp:lastModifiedBy>Nathan Preston</cp:lastModifiedBy>
  <cp:revision>12</cp:revision>
  <dcterms:created xsi:type="dcterms:W3CDTF">2017-10-22T11:53:47Z</dcterms:created>
  <dcterms:modified xsi:type="dcterms:W3CDTF">2017-10-31T09:33:28Z</dcterms:modified>
</cp:coreProperties>
</file>